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3399"/>
    <a:srgbClr val="000000"/>
    <a:srgbClr val="FFFF00"/>
    <a:srgbClr val="00CC66"/>
    <a:srgbClr val="EDE997"/>
    <a:srgbClr val="1EA84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3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>
            <a:extLst>
              <a:ext uri="{FF2B5EF4-FFF2-40B4-BE49-F238E27FC236}">
                <a16:creationId xmlns:a16="http://schemas.microsoft.com/office/drawing/2014/main" id="{049003E6-8A8F-9234-24CA-9F7F78F4C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5" name="Rectangle 3">
            <a:extLst>
              <a:ext uri="{FF2B5EF4-FFF2-40B4-BE49-F238E27FC236}">
                <a16:creationId xmlns:a16="http://schemas.microsoft.com/office/drawing/2014/main" id="{BD7FE75B-45EF-1749-8ECA-7B852D2408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4EE02CD7-E636-E9DC-EA36-509176829A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C6D16E5-6E13-7E72-816A-DC19585A33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09E76558-C94F-4087-872F-1480E643BE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52378C84-D651-4846-BD34-08F620C73CF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0996E0FB-3B26-0DD1-662A-FD44613EA1D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uild="p"/>
      <p:bldP spid="6963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7609-5236-702B-B39B-6ACBF752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3D58B-DA39-4503-5723-1C148C382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24DF-CA29-3F6D-0B52-004A8600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B6998-4F98-E64F-CBBC-273065B4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BA865-75CE-2C3E-8608-16A735C7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CB264-4641-4AE6-BE03-B2CD23310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424050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EF7D8-2C63-A06A-3E0B-3FB675B4A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C0778-553F-FD31-C055-A2BFF34E6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B0CE2-5FAE-4D02-3004-76F3D4985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DA5E5-217A-366F-F13C-E29527EC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6AAF-D1A8-2CEA-79CB-F8ECE3F5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1E46E-8304-46F8-B12B-8915AEDB4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839554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26AC-4C67-5576-85DC-7D66FBB9A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8E84-95DC-1CD5-D34B-662BCACA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D7C73-2540-BC96-7092-4C701BE6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3DB94-1712-799F-C8C3-A5DF90D2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E442A-F8CF-E561-989D-C7A8B6A0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1C41D-B2F0-4695-98D7-58E8B56ED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04211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F760-9CAD-6E8F-039B-175EFBC3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0DD2A-BF6F-0F7A-298F-7D309A71F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E7C9F-F8B3-5117-0807-D29D2D51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4923E-101C-1056-1506-564578A2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679E-FE5D-E3C3-9698-36C2F007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B8BF8-2233-49DE-BC15-90194C8C1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588149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1ABB-4751-F7A6-6169-3155B8A0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9C5FD-50CE-110F-46F0-979F57ED3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68E7D-97A5-5C60-67CE-C00C67922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ED10D-0534-EF6B-7A88-B0A1F9EA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FE0C7-B6DE-A7BF-579C-8B90BEEC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8F958-C25D-6247-5596-B1DD4F7B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B106A-47B5-4367-8FB4-46BACE00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922190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3ACF-F349-6F90-940C-0D5DDCE5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C2A4-F342-5085-2FAB-9B90DFBC7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994B2-B752-4D15-3148-4A0C16D56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C2208-6634-FDBF-CF64-35EA15C58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668E5-52FC-3D0C-322B-5A4032A8D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CEF2E-829E-C996-A467-9AB423D1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A7C87-0594-272F-799F-039FE9E8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91A49-7BFA-5986-AE85-764D54F8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43108-9AE3-4011-8FCF-B6F91C9C1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07566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17ED-AEE3-F3AE-4470-AE5B5AF0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4A4E3-D5A4-CA4D-58A5-8EF6E3B9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5B595-2EFB-CDBC-F042-F04D17EC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8760F-D954-491B-9C2B-9D399022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39CE0-F9DB-4293-BFDD-B745DAE18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682551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49289-F558-2EC6-ABFE-E1CF25E2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C80DAA-F011-B0F0-4354-184D9673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9846A-19E3-2ECD-EA99-711E4351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CB86C-7FB6-40C5-B2F4-D90D2408F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247010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3C34-7E9B-DA37-C76E-822DC841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EEDAA-CA26-1376-4FB1-54FA907B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C39B0-2A25-7748-6D9F-FA60E363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89D71-FD0A-2C2D-507E-04EEDCFB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C9E89-700E-0AD6-2334-381E889E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091CE-3D12-DE93-8273-F286574B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88817-9374-4A3B-BA0A-54C11370E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788340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E143-D7E9-E0AB-BABF-2784DB95C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F56A0-465A-00AE-D2CC-A0CCD42AB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137E9-FC19-4B7A-2E49-738A81133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A89DC-D8E2-549B-3683-5BD49711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9E935-CE6F-C3CE-A235-3B6D638B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57671-2948-A43F-65E7-03FB35DE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B25CE-A98E-4C33-88ED-3BA12C7A0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0499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>
            <a:extLst>
              <a:ext uri="{FF2B5EF4-FFF2-40B4-BE49-F238E27FC236}">
                <a16:creationId xmlns:a16="http://schemas.microsoft.com/office/drawing/2014/main" id="{0788F0C7-8629-E4E7-03F2-F304DBA6C9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8611" name="Rectangle 3">
              <a:extLst>
                <a:ext uri="{FF2B5EF4-FFF2-40B4-BE49-F238E27FC236}">
                  <a16:creationId xmlns:a16="http://schemas.microsoft.com/office/drawing/2014/main" id="{BBEE60F8-2201-78B0-EBF8-386C1FE300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800"/>
            </a:p>
          </p:txBody>
        </p:sp>
        <p:pic>
          <p:nvPicPr>
            <p:cNvPr id="68612" name="Picture 4">
              <a:extLst>
                <a:ext uri="{FF2B5EF4-FFF2-40B4-BE49-F238E27FC236}">
                  <a16:creationId xmlns:a16="http://schemas.microsoft.com/office/drawing/2014/main" id="{55BD5B78-8DDC-C6BA-97B1-763658EDA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613" name="Rectangle 5">
            <a:extLst>
              <a:ext uri="{FF2B5EF4-FFF2-40B4-BE49-F238E27FC236}">
                <a16:creationId xmlns:a16="http://schemas.microsoft.com/office/drawing/2014/main" id="{93AB63C7-B0E5-A62E-6518-9A367951A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C7F829E8-28E7-E04F-BB19-5E54A48DA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39D50970-067B-F88C-18DE-87E3EF8524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8616" name="Rectangle 8">
            <a:extLst>
              <a:ext uri="{FF2B5EF4-FFF2-40B4-BE49-F238E27FC236}">
                <a16:creationId xmlns:a16="http://schemas.microsoft.com/office/drawing/2014/main" id="{65412DA3-0A88-243F-E6A8-F8C42B6A66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996E4C19-A283-6AC7-1F37-AC98F214F3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3518384-D73E-44C6-9260-0B92B78152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4.wmf"/><Relationship Id="rId9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3.wmf"/><Relationship Id="rId7" Type="http://schemas.openxmlformats.org/officeDocument/2006/relationships/oleObject" Target="../embeddings/oleObject4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D15B05BA-605D-4C62-CEB0-3C3B8D7DA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2590800"/>
            <a:ext cx="5410200" cy="1103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SINE RULE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8E2418FC-AE21-F0AB-5DAC-0A92212A6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3222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Powerpoint</a:t>
            </a:r>
            <a:r>
              <a:rPr lang="en-US" alt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hosted on </a:t>
            </a:r>
            <a:r>
              <a:rPr lang="en-US" alt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US" altLang="en-US" sz="1200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Please visit for 1000’s more free </a:t>
            </a:r>
            <a:r>
              <a:rPr lang="en-US" altLang="en-US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powerpoints</a:t>
            </a:r>
            <a:endParaRPr lang="en-US" altLang="en-US" sz="1200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>
            <a:extLst>
              <a:ext uri="{FF2B5EF4-FFF2-40B4-BE49-F238E27FC236}">
                <a16:creationId xmlns:a16="http://schemas.microsoft.com/office/drawing/2014/main" id="{4DEDA97C-D2FC-0F05-2C4B-3BFAB85E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1712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 sz="1800"/>
          </a:p>
        </p:txBody>
      </p:sp>
      <p:pic>
        <p:nvPicPr>
          <p:cNvPr id="73734" name="Picture 6">
            <a:extLst>
              <a:ext uri="{FF2B5EF4-FFF2-40B4-BE49-F238E27FC236}">
                <a16:creationId xmlns:a16="http://schemas.microsoft.com/office/drawing/2014/main" id="{602F99D5-3539-DB54-96E9-DDF3FDC3D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5400"/>
            <a:ext cx="5029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5" name="Text Box 7">
            <a:extLst>
              <a:ext uri="{FF2B5EF4-FFF2-40B4-BE49-F238E27FC236}">
                <a16:creationId xmlns:a16="http://schemas.microsoft.com/office/drawing/2014/main" id="{2A19D81A-2D57-C907-1160-499194A3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56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/>
              <a:t>Answer Problem 3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WordArt 4">
            <a:extLst>
              <a:ext uri="{FF2B5EF4-FFF2-40B4-BE49-F238E27FC236}">
                <a16:creationId xmlns:a16="http://schemas.microsoft.com/office/drawing/2014/main" id="{9BFE8F22-3BAE-32CC-1FE7-87AB61B083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1371600"/>
            <a:ext cx="51054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THE COSINE RULE</a:t>
            </a:r>
          </a:p>
        </p:txBody>
      </p:sp>
      <p:pic>
        <p:nvPicPr>
          <p:cNvPr id="74758" name="Picture 6">
            <a:extLst>
              <a:ext uri="{FF2B5EF4-FFF2-40B4-BE49-F238E27FC236}">
                <a16:creationId xmlns:a16="http://schemas.microsoft.com/office/drawing/2014/main" id="{7BAAF765-AF18-B8F3-6973-E695935A4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3124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EA84C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>
            <a:extLst>
              <a:ext uri="{FF2B5EF4-FFF2-40B4-BE49-F238E27FC236}">
                <a16:creationId xmlns:a16="http://schemas.microsoft.com/office/drawing/2014/main" id="{ADC57A4A-C429-5ADB-D6D9-45EFC7687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196850"/>
            <a:ext cx="655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Bauhaus 93" panose="04030905020B02020C02" pitchFamily="82" charset="0"/>
              </a:rPr>
              <a:t>Sometimes the sine rule is not enough to help us</a:t>
            </a:r>
          </a:p>
          <a:p>
            <a:r>
              <a:rPr lang="en-US" altLang="en-US" sz="2400">
                <a:latin typeface="Bauhaus 93" panose="04030905020B02020C02" pitchFamily="82" charset="0"/>
              </a:rPr>
              <a:t>solve for a non-right angled triangle.</a:t>
            </a:r>
          </a:p>
          <a:p>
            <a:r>
              <a:rPr lang="en-US" altLang="en-US" sz="2400">
                <a:latin typeface="Bauhaus 93" panose="04030905020B02020C02" pitchFamily="82" charset="0"/>
              </a:rPr>
              <a:t>For example:</a:t>
            </a: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9545E486-9B1D-EB4F-3069-1AE04BCD78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16002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2" name="Line 6">
            <a:extLst>
              <a:ext uri="{FF2B5EF4-FFF2-40B4-BE49-F238E27FC236}">
                <a16:creationId xmlns:a16="http://schemas.microsoft.com/office/drawing/2014/main" id="{9D97F529-06B5-4D4E-6E8A-B4BC056A1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00200"/>
            <a:ext cx="1981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3" name="Line 7">
            <a:extLst>
              <a:ext uri="{FF2B5EF4-FFF2-40B4-BE49-F238E27FC236}">
                <a16:creationId xmlns:a16="http://schemas.microsoft.com/office/drawing/2014/main" id="{AD1633F0-BA62-442C-1DF3-2F612D02A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71800"/>
            <a:ext cx="3200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66CD9EF5-BC61-14BE-097C-D13C0B742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19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75785" name="Text Box 9">
            <a:extLst>
              <a:ext uri="{FF2B5EF4-FFF2-40B4-BE49-F238E27FC236}">
                <a16:creationId xmlns:a16="http://schemas.microsoft.com/office/drawing/2014/main" id="{7A5E76C2-9F79-83A1-E45B-B5F8AA38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743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05595E0E-DD73-08A3-5972-0DBF24028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244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800"/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5BC04C29-AB19-3BB0-34A5-6F5C0E1B6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48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75788" name="Text Box 12">
            <a:extLst>
              <a:ext uri="{FF2B5EF4-FFF2-40B4-BE49-F238E27FC236}">
                <a16:creationId xmlns:a16="http://schemas.microsoft.com/office/drawing/2014/main" id="{01D87CF4-F511-F5AC-284F-6B00E930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1865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75789" name="Text Box 13">
            <a:extLst>
              <a:ext uri="{FF2B5EF4-FFF2-40B4-BE49-F238E27FC236}">
                <a16:creationId xmlns:a16="http://schemas.microsoft.com/office/drawing/2014/main" id="{5299077C-6F2B-364E-5BEB-C60ED5791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0939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14</a:t>
            </a:r>
          </a:p>
        </p:txBody>
      </p:sp>
      <p:sp>
        <p:nvSpPr>
          <p:cNvPr id="75792" name="Text Box 16">
            <a:extLst>
              <a:ext uri="{FF2B5EF4-FFF2-40B4-BE49-F238E27FC236}">
                <a16:creationId xmlns:a16="http://schemas.microsoft.com/office/drawing/2014/main" id="{A5778BF7-4863-2D02-D3D8-9E29E1FDD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30845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18</a:t>
            </a:r>
          </a:p>
        </p:txBody>
      </p:sp>
      <p:sp>
        <p:nvSpPr>
          <p:cNvPr id="75794" name="Rectangle 18">
            <a:extLst>
              <a:ext uri="{FF2B5EF4-FFF2-40B4-BE49-F238E27FC236}">
                <a16:creationId xmlns:a16="http://schemas.microsoft.com/office/drawing/2014/main" id="{E2EE7A9A-F73E-5EF0-BC51-EEE59BF9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819400"/>
            <a:ext cx="52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30</a:t>
            </a:r>
            <a:r>
              <a:rPr lang="en-US" altLang="en-US" sz="1800" baseline="30000"/>
              <a:t>0</a:t>
            </a:r>
            <a:endParaRPr lang="en-US" altLang="en-US" sz="1800"/>
          </a:p>
        </p:txBody>
      </p:sp>
      <p:sp>
        <p:nvSpPr>
          <p:cNvPr id="75795" name="Text Box 19">
            <a:extLst>
              <a:ext uri="{FF2B5EF4-FFF2-40B4-BE49-F238E27FC236}">
                <a16:creationId xmlns:a16="http://schemas.microsoft.com/office/drawing/2014/main" id="{F0D12B39-F312-AC02-C351-20238530C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622675"/>
            <a:ext cx="6115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latin typeface="Bauhaus 93" panose="04030905020B02020C02" pitchFamily="82" charset="0"/>
              </a:rPr>
              <a:t>In the triangle shown, we do not have enough information</a:t>
            </a:r>
          </a:p>
          <a:p>
            <a:r>
              <a:rPr lang="en-US" altLang="en-US" sz="1800">
                <a:latin typeface="Bauhaus 93" panose="04030905020B02020C02" pitchFamily="82" charset="0"/>
              </a:rPr>
              <a:t>to use the sine rule. That is, the sine rule only provided the </a:t>
            </a:r>
          </a:p>
          <a:p>
            <a:r>
              <a:rPr lang="en-US" altLang="en-US" sz="1800">
                <a:latin typeface="Bauhaus 93" panose="04030905020B02020C02" pitchFamily="82" charset="0"/>
              </a:rPr>
              <a:t>Following:</a:t>
            </a:r>
          </a:p>
          <a:p>
            <a:endParaRPr lang="en-US" altLang="en-US" sz="1800">
              <a:latin typeface="Bauhaus 93" panose="04030905020B02020C02" pitchFamily="82" charset="0"/>
            </a:endParaRPr>
          </a:p>
          <a:p>
            <a:endParaRPr lang="en-US" altLang="en-US" sz="1800">
              <a:latin typeface="Bauhaus 93" panose="04030905020B02020C02" pitchFamily="82" charset="0"/>
            </a:endParaRPr>
          </a:p>
        </p:txBody>
      </p:sp>
      <p:sp>
        <p:nvSpPr>
          <p:cNvPr id="75797" name="Rectangle 21">
            <a:extLst>
              <a:ext uri="{FF2B5EF4-FFF2-40B4-BE49-F238E27FC236}">
                <a16:creationId xmlns:a16="http://schemas.microsoft.com/office/drawing/2014/main" id="{69978F2D-969F-43A3-0CE6-D6D9C981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5796" name="Object 20">
            <a:extLst>
              <a:ext uri="{FF2B5EF4-FFF2-40B4-BE49-F238E27FC236}">
                <a16:creationId xmlns:a16="http://schemas.microsoft.com/office/drawing/2014/main" id="{3327A4B3-A40F-8F69-C99C-E7AE46A81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4572000"/>
          <a:ext cx="3124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59866" imgH="431613" progId="Equation.3">
                  <p:embed/>
                </p:oleObj>
              </mc:Choice>
              <mc:Fallback>
                <p:oleObj name="Equation" r:id="rId2" imgW="1459866" imgH="4316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3124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8" name="Text Box 22">
            <a:extLst>
              <a:ext uri="{FF2B5EF4-FFF2-40B4-BE49-F238E27FC236}">
                <a16:creationId xmlns:a16="http://schemas.microsoft.com/office/drawing/2014/main" id="{44604A56-1AD7-F3BE-912D-EDFB63327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38800"/>
            <a:ext cx="424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W</a:t>
            </a:r>
            <a:r>
              <a:rPr lang="en-US" altLang="en-US" sz="1800" b="1">
                <a:solidFill>
                  <a:srgbClr val="003399"/>
                </a:solidFill>
              </a:rPr>
              <a:t>here there are too many unknowns.</a:t>
            </a: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>
            <a:extLst>
              <a:ext uri="{FF2B5EF4-FFF2-40B4-BE49-F238E27FC236}">
                <a16:creationId xmlns:a16="http://schemas.microsoft.com/office/drawing/2014/main" id="{5A42A9A1-D41B-8286-F287-522CD5756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88913"/>
            <a:ext cx="69024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rgbClr val="000099"/>
                </a:solidFill>
              </a:rPr>
              <a:t>For this reason we derive another useful result, known as the </a:t>
            </a:r>
          </a:p>
          <a:p>
            <a:r>
              <a:rPr lang="en-US" altLang="en-US" sz="1800" b="1">
                <a:solidFill>
                  <a:srgbClr val="000099"/>
                </a:solidFill>
              </a:rPr>
              <a:t>COSINE RULE.  The Cosine Rule maybe used when:</a:t>
            </a:r>
          </a:p>
          <a:p>
            <a:endParaRPr lang="en-US" altLang="en-US" sz="1800" b="1">
              <a:solidFill>
                <a:srgbClr val="000099"/>
              </a:solidFill>
            </a:endParaRPr>
          </a:p>
          <a:p>
            <a:pPr>
              <a:buFontTx/>
              <a:buAutoNum type="alphaLcPeriod"/>
            </a:pPr>
            <a:r>
              <a:rPr lang="en-US" altLang="en-US" sz="1800"/>
              <a:t>Two sides and an included angle are given.</a:t>
            </a:r>
          </a:p>
          <a:p>
            <a:pPr>
              <a:buFontTx/>
              <a:buAutoNum type="alphaLcPeriod"/>
            </a:pPr>
            <a:r>
              <a:rPr lang="en-US" altLang="en-US" sz="1800"/>
              <a:t>Three sides are given</a:t>
            </a:r>
          </a:p>
        </p:txBody>
      </p:sp>
      <p:sp>
        <p:nvSpPr>
          <p:cNvPr id="76807" name="AutoShape 7">
            <a:extLst>
              <a:ext uri="{FF2B5EF4-FFF2-40B4-BE49-F238E27FC236}">
                <a16:creationId xmlns:a16="http://schemas.microsoft.com/office/drawing/2014/main" id="{F23BE355-65B1-1AC7-EC5C-C5B1BBC9D8A3}"/>
              </a:ext>
            </a:extLst>
          </p:cNvPr>
          <p:cNvSpPr>
            <a:spLocks noChangeArrowheads="1"/>
          </p:cNvSpPr>
          <p:nvPr/>
        </p:nvSpPr>
        <p:spPr bwMode="auto">
          <a:xfrm rot="1247873">
            <a:off x="2971800" y="2133600"/>
            <a:ext cx="1797050" cy="1296988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71E79320-6000-EA54-278C-7EBFE5693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2855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037FF1B0-C553-D70E-88D8-464428C66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17891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id="{83853138-C465-FFA8-0ECA-CAF1D57CE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8C355A6E-16EB-4A60-68A9-826817B74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170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6B614E58-AB9A-604F-44A9-8BFB48001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779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DB94F883-22CB-659B-D7FB-046AB3CDF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131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76816" name="AutoShape 16">
            <a:extLst>
              <a:ext uri="{FF2B5EF4-FFF2-40B4-BE49-F238E27FC236}">
                <a16:creationId xmlns:a16="http://schemas.microsoft.com/office/drawing/2014/main" id="{6AC211C8-7E17-1008-C038-4F3C3E9CE2C5}"/>
              </a:ext>
            </a:extLst>
          </p:cNvPr>
          <p:cNvSpPr>
            <a:spLocks noChangeArrowheads="1"/>
          </p:cNvSpPr>
          <p:nvPr/>
        </p:nvSpPr>
        <p:spPr bwMode="auto">
          <a:xfrm rot="4615841">
            <a:off x="6019800" y="1981200"/>
            <a:ext cx="1600200" cy="1752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en-US" sz="1800"/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7C1AFDC7-FC88-82A4-DA7C-49D0F1BC2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id="{6B26D1B8-4284-BEF4-F579-F17BE42E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33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76820" name="Text Box 20">
            <a:extLst>
              <a:ext uri="{FF2B5EF4-FFF2-40B4-BE49-F238E27FC236}">
                <a16:creationId xmlns:a16="http://schemas.microsoft.com/office/drawing/2014/main" id="{3BD15936-C41A-0B18-4093-1F9AC0A8C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438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76821" name="Text Box 21">
            <a:extLst>
              <a:ext uri="{FF2B5EF4-FFF2-40B4-BE49-F238E27FC236}">
                <a16:creationId xmlns:a16="http://schemas.microsoft.com/office/drawing/2014/main" id="{5FE5600C-3F7F-D442-A09D-8BF74C72D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2855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99"/>
                </a:solidFill>
              </a:rPr>
              <a:t>a</a:t>
            </a:r>
          </a:p>
        </p:txBody>
      </p:sp>
      <p:sp>
        <p:nvSpPr>
          <p:cNvPr id="76822" name="Text Box 22">
            <a:extLst>
              <a:ext uri="{FF2B5EF4-FFF2-40B4-BE49-F238E27FC236}">
                <a16:creationId xmlns:a16="http://schemas.microsoft.com/office/drawing/2014/main" id="{6B5D7F8F-D1D9-2CDD-F35C-9430DA7DF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30845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99"/>
                </a:solidFill>
              </a:rPr>
              <a:t>c</a:t>
            </a:r>
          </a:p>
        </p:txBody>
      </p:sp>
      <p:sp>
        <p:nvSpPr>
          <p:cNvPr id="76823" name="Arc 23">
            <a:extLst>
              <a:ext uri="{FF2B5EF4-FFF2-40B4-BE49-F238E27FC236}">
                <a16:creationId xmlns:a16="http://schemas.microsoft.com/office/drawing/2014/main" id="{717ACA72-5F75-A877-37E7-4E06984043D6}"/>
              </a:ext>
            </a:extLst>
          </p:cNvPr>
          <p:cNvSpPr>
            <a:spLocks/>
          </p:cNvSpPr>
          <p:nvPr/>
        </p:nvSpPr>
        <p:spPr bwMode="auto">
          <a:xfrm>
            <a:off x="6019800" y="3352800"/>
            <a:ext cx="442913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15"/>
              <a:gd name="T1" fmla="*/ 0 h 21600"/>
              <a:gd name="T2" fmla="*/ 20915 w 20915"/>
              <a:gd name="T3" fmla="*/ 16203 h 21600"/>
              <a:gd name="T4" fmla="*/ 0 w 209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15" h="21600" fill="none" extrusionOk="0">
                <a:moveTo>
                  <a:pt x="-1" y="0"/>
                </a:moveTo>
                <a:cubicBezTo>
                  <a:pt x="9850" y="0"/>
                  <a:pt x="18453" y="6664"/>
                  <a:pt x="20914" y="16203"/>
                </a:cubicBezTo>
              </a:path>
              <a:path w="20915" h="21600" stroke="0" extrusionOk="0">
                <a:moveTo>
                  <a:pt x="-1" y="0"/>
                </a:moveTo>
                <a:cubicBezTo>
                  <a:pt x="9850" y="0"/>
                  <a:pt x="18453" y="6664"/>
                  <a:pt x="20914" y="1620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25" name="Rectangle 25">
            <a:extLst>
              <a:ext uri="{FF2B5EF4-FFF2-40B4-BE49-F238E27FC236}">
                <a16:creationId xmlns:a16="http://schemas.microsoft.com/office/drawing/2014/main" id="{B7EDD253-CD63-79B2-78E4-4820E046D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24388"/>
            <a:ext cx="6457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800" b="1"/>
              <a:t>The cosine Rule:  To find the length of a side</a:t>
            </a:r>
          </a:p>
          <a:p>
            <a:pPr algn="ctr"/>
            <a:r>
              <a:rPr lang="en-US" altLang="en-US" sz="1800" b="1" i="1"/>
              <a:t>a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= </a:t>
            </a:r>
            <a:r>
              <a:rPr lang="en-US" altLang="en-US" sz="1800" b="1" i="1"/>
              <a:t>b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+ </a:t>
            </a:r>
            <a:r>
              <a:rPr lang="en-US" altLang="en-US" sz="1800" b="1" i="1"/>
              <a:t>c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- 2</a:t>
            </a:r>
            <a:r>
              <a:rPr lang="en-US" altLang="en-US" sz="1800" b="1" i="1"/>
              <a:t>bc</a:t>
            </a:r>
            <a:r>
              <a:rPr lang="en-US" altLang="en-US" sz="1800" b="1"/>
              <a:t> cos </a:t>
            </a:r>
            <a:r>
              <a:rPr lang="en-US" altLang="en-US" sz="1800" b="1" i="1"/>
              <a:t>A</a:t>
            </a:r>
            <a:endParaRPr lang="en-US" altLang="en-US" sz="1800"/>
          </a:p>
          <a:p>
            <a:pPr algn="ctr"/>
            <a:r>
              <a:rPr lang="en-US" altLang="en-US" sz="1800" b="1" i="1"/>
              <a:t>b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= </a:t>
            </a:r>
            <a:r>
              <a:rPr lang="en-US" altLang="en-US" sz="1800" b="1" i="1"/>
              <a:t>a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+ </a:t>
            </a:r>
            <a:r>
              <a:rPr lang="en-US" altLang="en-US" sz="1800" b="1" i="1"/>
              <a:t>c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- 2</a:t>
            </a:r>
            <a:r>
              <a:rPr lang="en-US" altLang="en-US" sz="1800" b="1" i="1"/>
              <a:t>ac</a:t>
            </a:r>
            <a:r>
              <a:rPr lang="en-US" altLang="en-US" sz="1800" b="1"/>
              <a:t> cos </a:t>
            </a:r>
            <a:r>
              <a:rPr lang="en-US" altLang="en-US" sz="1800" b="1" i="1"/>
              <a:t>B</a:t>
            </a:r>
            <a:endParaRPr lang="en-US" altLang="en-US" sz="1800"/>
          </a:p>
          <a:p>
            <a:pPr algn="ctr"/>
            <a:r>
              <a:rPr lang="en-US" altLang="en-US" sz="1800" b="1" i="1"/>
              <a:t>c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= </a:t>
            </a:r>
            <a:r>
              <a:rPr lang="en-US" altLang="en-US" sz="1800" b="1" i="1"/>
              <a:t>a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+ </a:t>
            </a:r>
            <a:r>
              <a:rPr lang="en-US" altLang="en-US" sz="1800" b="1" i="1"/>
              <a:t>b</a:t>
            </a:r>
            <a:r>
              <a:rPr lang="en-US" altLang="en-US" sz="1800" b="1" baseline="30000"/>
              <a:t>2</a:t>
            </a:r>
            <a:r>
              <a:rPr lang="en-US" altLang="en-US" sz="1800" b="1"/>
              <a:t> - 2</a:t>
            </a:r>
            <a:r>
              <a:rPr lang="en-US" altLang="en-US" sz="1800" b="1" i="1"/>
              <a:t>ab</a:t>
            </a:r>
            <a:r>
              <a:rPr lang="en-US" altLang="en-US" sz="1800" b="1"/>
              <a:t> cos </a:t>
            </a:r>
            <a:r>
              <a:rPr lang="en-US" altLang="en-US" sz="1800" b="1" i="1"/>
              <a:t>C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extLst>
              <a:ext uri="{FF2B5EF4-FFF2-40B4-BE49-F238E27FC236}">
                <a16:creationId xmlns:a16="http://schemas.microsoft.com/office/drawing/2014/main" id="{51704C24-1694-6811-4EBF-A376FC33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417513"/>
            <a:ext cx="6407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THE COSINE RULE: To find an angle when given all three</a:t>
            </a:r>
          </a:p>
          <a:p>
            <a:r>
              <a:rPr lang="en-US" altLang="en-US" sz="1800" b="1"/>
              <a:t>sides.</a:t>
            </a:r>
          </a:p>
          <a:p>
            <a:endParaRPr lang="en-US" altLang="en-US" sz="1800" b="1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1DDDCE02-B5EB-2D96-9572-59A0E2D5D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7829" name="Object 5">
            <a:extLst>
              <a:ext uri="{FF2B5EF4-FFF2-40B4-BE49-F238E27FC236}">
                <a16:creationId xmlns:a16="http://schemas.microsoft.com/office/drawing/2014/main" id="{284F5077-39C7-859A-5311-AA7FEFC96E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371600"/>
          <a:ext cx="342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700" imgH="419100" progId="Equation.3">
                  <p:embed/>
                </p:oleObj>
              </mc:Choice>
              <mc:Fallback>
                <p:oleObj name="Equation" r:id="rId3" imgW="12827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371600"/>
                        <a:ext cx="3429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2" name="Rectangle 8">
            <a:extLst>
              <a:ext uri="{FF2B5EF4-FFF2-40B4-BE49-F238E27FC236}">
                <a16:creationId xmlns:a16="http://schemas.microsoft.com/office/drawing/2014/main" id="{E590C3C8-9D7A-C80A-3909-097E3B6E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7831" name="Object 7">
            <a:extLst>
              <a:ext uri="{FF2B5EF4-FFF2-40B4-BE49-F238E27FC236}">
                <a16:creationId xmlns:a16="http://schemas.microsoft.com/office/drawing/2014/main" id="{58B959F0-0E1D-709C-495D-CB0B2C14AB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514600"/>
          <a:ext cx="358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700" imgH="419100" progId="Equation.3">
                  <p:embed/>
                </p:oleObj>
              </mc:Choice>
              <mc:Fallback>
                <p:oleObj name="Equation" r:id="rId5" imgW="12827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14600"/>
                        <a:ext cx="3581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4" name="Rectangle 10">
            <a:extLst>
              <a:ext uri="{FF2B5EF4-FFF2-40B4-BE49-F238E27FC236}">
                <a16:creationId xmlns:a16="http://schemas.microsoft.com/office/drawing/2014/main" id="{6D2DFC11-6D45-F11C-483B-A75922166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7833" name="Object 9">
            <a:extLst>
              <a:ext uri="{FF2B5EF4-FFF2-40B4-BE49-F238E27FC236}">
                <a16:creationId xmlns:a16="http://schemas.microsoft.com/office/drawing/2014/main" id="{609F1B82-3EBA-8B86-B12D-266412FBB5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038600"/>
          <a:ext cx="358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08100" imgH="419100" progId="Equation.3">
                  <p:embed/>
                </p:oleObj>
              </mc:Choice>
              <mc:Fallback>
                <p:oleObj name="Equation" r:id="rId7" imgW="13081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3581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5" name="Picture 11">
            <a:extLst>
              <a:ext uri="{FF2B5EF4-FFF2-40B4-BE49-F238E27FC236}">
                <a16:creationId xmlns:a16="http://schemas.microsoft.com/office/drawing/2014/main" id="{4CD695A1-8487-24A3-3EEF-FF0683102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00400"/>
            <a:ext cx="191135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>
            <a:extLst>
              <a:ext uri="{FF2B5EF4-FFF2-40B4-BE49-F238E27FC236}">
                <a16:creationId xmlns:a16="http://schemas.microsoft.com/office/drawing/2014/main" id="{677AA207-33B1-1CA4-9E50-40A8B264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2588"/>
            <a:ext cx="59848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en-US" altLang="en-US" sz="1800"/>
          </a:p>
          <a:p>
            <a:pPr algn="ctr"/>
            <a:r>
              <a:rPr lang="en-US" altLang="en-US" sz="2400" b="1" i="1">
                <a:solidFill>
                  <a:srgbClr val="000000"/>
                </a:solidFill>
                <a:latin typeface="Verdana" panose="020B0604030504040204" pitchFamily="34" charset="0"/>
              </a:rPr>
              <a:t>Example 1 (Given three sides)</a:t>
            </a:r>
            <a:r>
              <a:rPr lang="en-US" altLang="en-US" sz="2400"/>
              <a:t> </a:t>
            </a:r>
          </a:p>
          <a:p>
            <a:pPr algn="ctr"/>
            <a:r>
              <a:rPr lang="en-US" altLang="en-US" sz="1800" b="1" i="1">
                <a:solidFill>
                  <a:srgbClr val="000000"/>
                </a:solidFill>
                <a:latin typeface="Verdana" panose="020B0604030504040204" pitchFamily="34" charset="0"/>
              </a:rPr>
              <a:t>       </a:t>
            </a:r>
          </a:p>
          <a:p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In triangle </a:t>
            </a:r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ABC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 = 4cm, </a:t>
            </a:r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 = 5cm and </a:t>
            </a:r>
          </a:p>
          <a:p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 = 7cm. Find the size of the largest angle.</a:t>
            </a:r>
            <a:r>
              <a:rPr lang="en-US" altLang="en-US" sz="2000" b="1" i="1"/>
              <a:t> </a:t>
            </a:r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 The largest angle is the one facing the longest side, which is angle C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800" b="1" i="1"/>
              <a:t> </a:t>
            </a:r>
            <a:endParaRPr lang="en-US" altLang="en-US" sz="1800" b="1" i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altLang="en-US" sz="1800" b="1" i="1">
                <a:solidFill>
                  <a:srgbClr val="000000"/>
                </a:solidFill>
                <a:latin typeface="Verdana" panose="020B0604030504040204" pitchFamily="34" charset="0"/>
              </a:rPr>
              <a:t>                                  </a:t>
            </a:r>
          </a:p>
          <a:p>
            <a:pPr algn="ctr"/>
            <a:r>
              <a:rPr lang="en-US" altLang="en-US" sz="1200" b="1" i="1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pPr algn="ctr"/>
            <a:r>
              <a:rPr lang="en-US" altLang="en-US" sz="200" b="1" i="1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altLang="en-US" sz="1200" b="1" i="1">
                <a:solidFill>
                  <a:srgbClr val="000000"/>
                </a:solidFill>
                <a:latin typeface="Verdana" panose="020B060403050404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1BF63A9F-42C1-0996-D56E-D9B648CDBA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409825"/>
            <a:ext cx="2381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4" name="Picture 6">
            <a:extLst>
              <a:ext uri="{FF2B5EF4-FFF2-40B4-BE49-F238E27FC236}">
                <a16:creationId xmlns:a16="http://schemas.microsoft.com/office/drawing/2014/main" id="{AC2AADFA-4475-9FC5-CFDA-E99AE1275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6987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5" name="Picture 7">
            <a:extLst>
              <a:ext uri="{FF2B5EF4-FFF2-40B4-BE49-F238E27FC236}">
                <a16:creationId xmlns:a16="http://schemas.microsoft.com/office/drawing/2014/main" id="{ED7B89F7-B5AA-B562-1E7E-367C27B1E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76600"/>
            <a:ext cx="4191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>
            <a:extLst>
              <a:ext uri="{FF2B5EF4-FFF2-40B4-BE49-F238E27FC236}">
                <a16:creationId xmlns:a16="http://schemas.microsoft.com/office/drawing/2014/main" id="{57512147-05B6-C0C4-426E-C986A840C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446088"/>
            <a:ext cx="1292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DRILL:</a:t>
            </a:r>
          </a:p>
          <a:p>
            <a:endParaRPr lang="en-US" altLang="en-US" sz="2800"/>
          </a:p>
        </p:txBody>
      </p:sp>
      <p:sp>
        <p:nvSpPr>
          <p:cNvPr id="81925" name="Text Box 5">
            <a:extLst>
              <a:ext uri="{FF2B5EF4-FFF2-40B4-BE49-F238E27FC236}">
                <a16:creationId xmlns:a16="http://schemas.microsoft.com/office/drawing/2014/main" id="{D8F9CA31-DAC5-D793-4E42-773581A4C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874838"/>
            <a:ext cx="34321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ANSWER </a:t>
            </a:r>
          </a:p>
          <a:p>
            <a:pPr algn="ctr"/>
            <a:r>
              <a:rPr lang="en-US" altLang="en-US"/>
              <a:t>PAGE 203</a:t>
            </a:r>
          </a:p>
          <a:p>
            <a:pPr algn="ctr"/>
            <a:r>
              <a:rPr lang="en-US" altLang="en-US"/>
              <a:t>#’S 1-10</a:t>
            </a:r>
          </a:p>
          <a:p>
            <a:pPr algn="ctr"/>
            <a:endParaRPr lang="en-US" altLang="en-US"/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WordArt 4">
            <a:extLst>
              <a:ext uri="{FF2B5EF4-FFF2-40B4-BE49-F238E27FC236}">
                <a16:creationId xmlns:a16="http://schemas.microsoft.com/office/drawing/2014/main" id="{70A28757-B5A2-9469-EC71-B3A4424ACC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6152185">
            <a:off x="2974975" y="947738"/>
            <a:ext cx="5318125" cy="45656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5447815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END</a:t>
            </a:r>
          </a:p>
          <a:p>
            <a:pPr algn="ctr" fontAlgn="auto"/>
            <a:endParaRPr lang="en-GB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15447815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fontAlgn="auto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5447815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THANK YOU!!!</a:t>
            </a:r>
          </a:p>
        </p:txBody>
      </p:sp>
      <p:pic>
        <p:nvPicPr>
          <p:cNvPr id="82949" name="Picture 5">
            <a:extLst>
              <a:ext uri="{FF2B5EF4-FFF2-40B4-BE49-F238E27FC236}">
                <a16:creationId xmlns:a16="http://schemas.microsoft.com/office/drawing/2014/main" id="{C05191D5-2C62-59FF-F286-ED23C9533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8170">
            <a:off x="4519613" y="1130300"/>
            <a:ext cx="1857375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4">
            <a:extLst>
              <a:ext uri="{FF2B5EF4-FFF2-40B4-BE49-F238E27FC236}">
                <a16:creationId xmlns:a16="http://schemas.microsoft.com/office/drawing/2014/main" id="{E34537C8-65DC-E4F9-886F-19F958BA7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124200"/>
            <a:ext cx="1295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C1165E71-65BE-FFBE-C201-1FE4F9004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124200"/>
            <a:ext cx="1447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E32D667C-CEED-AA71-FE6A-07D98EDD9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334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01BE16CE-5670-C27D-3890-FF1572554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19400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        A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DF3981CB-2903-7791-D4B2-28D576A0F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181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B602B8D3-CDF1-1322-C9A4-451577DC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F4CCC4F5-27AC-8E8D-5955-F4D938BC5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3DA7F4BD-2E28-18E5-F9F6-B4CFC6C28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05FF10AF-511C-0140-635A-DEF0073DF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0121F874-B134-AB54-A916-BCF92EC75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715000"/>
            <a:ext cx="578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The sine rules enables us to calculate sides and angles</a:t>
            </a:r>
          </a:p>
          <a:p>
            <a:r>
              <a:rPr lang="en-US" altLang="en-US" sz="1800"/>
              <a:t>In the some triangles where there is not a right angle.</a:t>
            </a:r>
          </a:p>
        </p:txBody>
      </p:sp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3AE61001-4FCD-2CE3-88E9-74EF2D5EA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215640" progId="Equation.3">
                  <p:embed/>
                </p:oleObj>
              </mc:Choice>
              <mc:Fallback>
                <p:oleObj name="Equation" r:id="rId2" imgW="11412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>
            <a:extLst>
              <a:ext uri="{FF2B5EF4-FFF2-40B4-BE49-F238E27FC236}">
                <a16:creationId xmlns:a16="http://schemas.microsoft.com/office/drawing/2014/main" id="{B07C8279-B037-6603-75BF-08E9A07AC2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6" name="Rectangle 22">
            <a:extLst>
              <a:ext uri="{FF2B5EF4-FFF2-40B4-BE49-F238E27FC236}">
                <a16:creationId xmlns:a16="http://schemas.microsoft.com/office/drawing/2014/main" id="{97734632-D913-6AA2-5180-45DA703BF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1285" name="Object 21">
            <a:extLst>
              <a:ext uri="{FF2B5EF4-FFF2-40B4-BE49-F238E27FC236}">
                <a16:creationId xmlns:a16="http://schemas.microsoft.com/office/drawing/2014/main" id="{9AD2971C-16E8-23AF-E736-AB9B73290A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Rectangle 24">
            <a:extLst>
              <a:ext uri="{FF2B5EF4-FFF2-40B4-BE49-F238E27FC236}">
                <a16:creationId xmlns:a16="http://schemas.microsoft.com/office/drawing/2014/main" id="{FC906562-E5B2-E628-5053-76298B39C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1287" name="Object 23">
            <a:extLst>
              <a:ext uri="{FF2B5EF4-FFF2-40B4-BE49-F238E27FC236}">
                <a16:creationId xmlns:a16="http://schemas.microsoft.com/office/drawing/2014/main" id="{43CF868E-F09F-03FD-C274-5DBC869F08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579" imgH="164957" progId="Equation.3">
                  <p:embed/>
                </p:oleObj>
              </mc:Choice>
              <mc:Fallback>
                <p:oleObj name="Equation" r:id="rId7" imgW="139579" imgH="164957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Rectangle 26">
            <a:extLst>
              <a:ext uri="{FF2B5EF4-FFF2-40B4-BE49-F238E27FC236}">
                <a16:creationId xmlns:a16="http://schemas.microsoft.com/office/drawing/2014/main" id="{1571C8FB-76F2-B3E8-58A4-94EABCF8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92" name="Rectangle 28">
            <a:extLst>
              <a:ext uri="{FF2B5EF4-FFF2-40B4-BE49-F238E27FC236}">
                <a16:creationId xmlns:a16="http://schemas.microsoft.com/office/drawing/2014/main" id="{944EE712-FB48-02D7-8E7D-C2D902B8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1295" name="Rectangle 31">
            <a:extLst>
              <a:ext uri="{FF2B5EF4-FFF2-40B4-BE49-F238E27FC236}">
                <a16:creationId xmlns:a16="http://schemas.microsoft.com/office/drawing/2014/main" id="{D7821C46-66E6-28B5-A3D7-F2D7FA22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74650"/>
            <a:ext cx="640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en-US" altLang="en-US" sz="1800"/>
          </a:p>
          <a:p>
            <a:r>
              <a:rPr lang="en-US" altLang="en-US" sz="1200">
                <a:solidFill>
                  <a:srgbClr val="000000"/>
                </a:solidFill>
                <a:latin typeface="Verdana" panose="020B0604030504040204" pitchFamily="34" charset="0"/>
              </a:rPr>
              <a:t>                  </a:t>
            </a:r>
          </a:p>
        </p:txBody>
      </p:sp>
      <p:sp>
        <p:nvSpPr>
          <p:cNvPr id="11297" name="Rectangle 33">
            <a:extLst>
              <a:ext uri="{FF2B5EF4-FFF2-40B4-BE49-F238E27FC236}">
                <a16:creationId xmlns:a16="http://schemas.microsoft.com/office/drawing/2014/main" id="{6081FF98-6BDC-C3F7-13C7-83F9121A5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-228600"/>
            <a:ext cx="6400800" cy="213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en-US" altLang="en-US" sz="1800"/>
          </a:p>
          <a:p>
            <a:r>
              <a:rPr lang="en-US" altLang="en-US" sz="1800">
                <a:solidFill>
                  <a:srgbClr val="000000"/>
                </a:solidFill>
                <a:latin typeface="Verdana" panose="020B0604030504040204" pitchFamily="34" charset="0"/>
              </a:rPr>
              <a:t>The Sine Rule is used to solve any problems involving triangles when  at least either of the following is known:</a:t>
            </a:r>
            <a:r>
              <a:rPr lang="en-US" altLang="en-US" sz="1800"/>
              <a:t> </a:t>
            </a:r>
          </a:p>
          <a:p>
            <a:r>
              <a:rPr lang="en-US" altLang="en-US" sz="1800">
                <a:solidFill>
                  <a:srgbClr val="000000"/>
                </a:solidFill>
                <a:latin typeface="Verdana" panose="020B0604030504040204" pitchFamily="34" charset="0"/>
              </a:rPr>
              <a:t>    a) two angles and a side</a:t>
            </a:r>
            <a:endParaRPr lang="en-US" altLang="en-US" sz="1800"/>
          </a:p>
          <a:p>
            <a:pPr algn="ctr"/>
            <a:r>
              <a:rPr lang="en-US" altLang="en-US" sz="1800">
                <a:solidFill>
                  <a:srgbClr val="000000"/>
                </a:solidFill>
                <a:latin typeface="Verdana" panose="020B0604030504040204" pitchFamily="34" charset="0"/>
              </a:rPr>
              <a:t>b) two sides and an angle opposite a given side</a:t>
            </a:r>
            <a:endParaRPr lang="en-US" altLang="en-US" sz="1800"/>
          </a:p>
          <a:p>
            <a:pPr algn="ctr"/>
            <a:r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</a:rPr>
              <a:t>                                                                                   </a:t>
            </a:r>
            <a:r>
              <a:rPr lang="en-US" altLang="en-US" sz="1200">
                <a:solidFill>
                  <a:srgbClr val="000000"/>
                </a:solidFill>
                <a:latin typeface="Verdana" panose="020B0604030504040204" pitchFamily="34" charset="0"/>
              </a:rPr>
              <a:t>                                        </a:t>
            </a:r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957764B8-5B13-5920-87E9-AADA032D9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636713"/>
            <a:ext cx="4641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In Triangle ABC, we use the convention that</a:t>
            </a:r>
          </a:p>
          <a:p>
            <a:r>
              <a:rPr lang="en-US" altLang="en-US" sz="1800"/>
              <a:t>a is the side opposite angle A</a:t>
            </a:r>
          </a:p>
          <a:p>
            <a:r>
              <a:rPr lang="en-US" altLang="en-US" sz="1800"/>
              <a:t>b is the side opposite angle B</a:t>
            </a:r>
          </a:p>
        </p:txBody>
      </p:sp>
      <p:pic>
        <p:nvPicPr>
          <p:cNvPr id="11300" name="Picture 36">
            <a:extLst>
              <a:ext uri="{FF2B5EF4-FFF2-40B4-BE49-F238E27FC236}">
                <a16:creationId xmlns:a16="http://schemas.microsoft.com/office/drawing/2014/main" id="{50D1DA65-E90B-25A9-3607-9FBCA858A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09800"/>
            <a:ext cx="172243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97" grpId="0"/>
      <p:bldP spid="112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B049"/>
            </a:gs>
            <a:gs pos="8999">
              <a:srgbClr val="B43E85"/>
            </a:gs>
            <a:gs pos="15500">
              <a:srgbClr val="C50849"/>
            </a:gs>
            <a:gs pos="16500">
              <a:srgbClr val="F952A0"/>
            </a:gs>
            <a:gs pos="18500">
              <a:srgbClr val="FEE7F2"/>
            </a:gs>
            <a:gs pos="39500">
              <a:srgbClr val="F8B049"/>
            </a:gs>
            <a:gs pos="43500">
              <a:srgbClr val="F8B049"/>
            </a:gs>
            <a:gs pos="50000">
              <a:srgbClr val="FC9FCB"/>
            </a:gs>
            <a:gs pos="56500">
              <a:srgbClr val="F8B049"/>
            </a:gs>
            <a:gs pos="60501">
              <a:srgbClr val="F8B049"/>
            </a:gs>
            <a:gs pos="81500">
              <a:srgbClr val="FEE7F2"/>
            </a:gs>
            <a:gs pos="83500">
              <a:srgbClr val="F952A0"/>
            </a:gs>
            <a:gs pos="84500">
              <a:srgbClr val="C50849"/>
            </a:gs>
            <a:gs pos="91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>
            <a:extLst>
              <a:ext uri="{FF2B5EF4-FFF2-40B4-BE49-F238E27FC236}">
                <a16:creationId xmlns:a16="http://schemas.microsoft.com/office/drawing/2014/main" id="{5C121E2E-1E97-7F78-81CD-A4315947B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4142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/>
              <a:t>&lt;&gt; 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B11F93E8-A97A-4659-3356-4728A2791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4800"/>
            <a:ext cx="6629400" cy="703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1800" b="1" i="1"/>
              <a:t>Example 2 (Given two sides and an included angle)</a:t>
            </a:r>
            <a:endParaRPr lang="en-US" altLang="en-US" sz="1800"/>
          </a:p>
          <a:p>
            <a:r>
              <a:rPr lang="en-US" altLang="en-US" sz="1800" b="1" i="1"/>
              <a:t>  </a:t>
            </a:r>
          </a:p>
          <a:p>
            <a:r>
              <a:rPr lang="en-US" altLang="en-US" sz="1900" b="1" i="1"/>
              <a:t> </a:t>
            </a:r>
            <a:r>
              <a:rPr lang="en-US" altLang="en-US" sz="1800" b="1" i="1"/>
              <a:t>   </a:t>
            </a:r>
            <a:r>
              <a:rPr lang="en-US" altLang="en-US" sz="1800"/>
              <a:t>Solve triangle </a:t>
            </a:r>
            <a:r>
              <a:rPr lang="en-US" altLang="en-US" sz="1800" b="1" i="1"/>
              <a:t>ABC</a:t>
            </a:r>
            <a:r>
              <a:rPr lang="en-US" altLang="en-US" sz="1800" b="1"/>
              <a:t> in which </a:t>
            </a:r>
            <a:r>
              <a:rPr lang="en-US" altLang="en-US" sz="1800" b="1" i="1">
                <a:latin typeface="Symbol" panose="05050102010706020507" pitchFamily="18" charset="2"/>
              </a:rPr>
              <a:t>Ð</a:t>
            </a:r>
            <a:r>
              <a:rPr lang="en-US" altLang="en-US" sz="1800" b="1" i="1"/>
              <a:t>A</a:t>
            </a:r>
            <a:r>
              <a:rPr lang="en-US" altLang="en-US" sz="1800" b="1"/>
              <a:t> = 55°, </a:t>
            </a:r>
            <a:r>
              <a:rPr lang="en-US" altLang="en-US" sz="1800" b="1" i="1"/>
              <a:t>b</a:t>
            </a:r>
            <a:r>
              <a:rPr lang="en-US" altLang="en-US" sz="1800" b="1"/>
              <a:t> = 2.4cm and</a:t>
            </a:r>
          </a:p>
          <a:p>
            <a:r>
              <a:rPr lang="en-US" altLang="en-US" sz="1800" b="1"/>
              <a:t>                            </a:t>
            </a:r>
            <a:r>
              <a:rPr lang="en-US" altLang="en-US" sz="1800" b="1" i="1"/>
              <a:t>c</a:t>
            </a:r>
            <a:r>
              <a:rPr lang="en-US" altLang="en-US" sz="1800" b="1"/>
              <a:t> = 2.9cm </a:t>
            </a:r>
            <a:endParaRPr lang="en-US" altLang="en-US" sz="1800" b="1" i="1"/>
          </a:p>
          <a:p>
            <a:r>
              <a:rPr lang="en-US" altLang="en-US" sz="1800" b="1" i="1"/>
              <a:t>  </a:t>
            </a:r>
            <a:r>
              <a:rPr lang="en-US" altLang="en-US" sz="1000" b="1" i="1"/>
              <a:t> </a:t>
            </a:r>
            <a:r>
              <a:rPr lang="en-US" altLang="en-US" sz="1800" b="1" i="1"/>
              <a:t>  </a:t>
            </a:r>
          </a:p>
          <a:p>
            <a:r>
              <a:rPr lang="en-US" altLang="en-US" sz="1800" b="1" i="1"/>
              <a:t>By cosine rule, </a:t>
            </a:r>
          </a:p>
          <a:p>
            <a:endParaRPr lang="en-US" altLang="en-US" sz="1800" b="1" i="1"/>
          </a:p>
          <a:p>
            <a:r>
              <a:rPr lang="en-US" altLang="en-US" sz="1800" b="1" i="1"/>
              <a:t>a</a:t>
            </a:r>
            <a:r>
              <a:rPr lang="en-US" altLang="en-US" sz="1800" b="1" baseline="30000"/>
              <a:t>2</a:t>
            </a:r>
            <a:r>
              <a:rPr lang="en-US" altLang="en-US" sz="1800" b="1" i="1"/>
              <a:t> = 2.4</a:t>
            </a:r>
            <a:r>
              <a:rPr lang="en-US" altLang="en-US" sz="1800" b="1" i="1" baseline="30000"/>
              <a:t>2</a:t>
            </a:r>
            <a:r>
              <a:rPr lang="en-US" altLang="en-US" sz="1800" b="1" i="1"/>
              <a:t> + 2.9</a:t>
            </a:r>
            <a:r>
              <a:rPr lang="en-US" altLang="en-US" sz="1800" b="1" i="1" baseline="30000"/>
              <a:t>2</a:t>
            </a:r>
            <a:r>
              <a:rPr lang="en-US" altLang="en-US" sz="1800" b="1" i="1"/>
              <a:t> - 2 x 2.9 x 2.4 cos 55° </a:t>
            </a:r>
          </a:p>
          <a:p>
            <a:r>
              <a:rPr lang="en-US" altLang="en-US" sz="1800" b="1" i="1"/>
              <a:t>    = 6.1858</a:t>
            </a:r>
          </a:p>
          <a:p>
            <a:r>
              <a:rPr lang="en-US" altLang="en-US" sz="1800" b="1" i="1"/>
              <a:t>  a</a:t>
            </a:r>
            <a:r>
              <a:rPr lang="en-US" altLang="en-US" sz="1800" b="1"/>
              <a:t> = 2.49cm</a:t>
            </a:r>
            <a:endParaRPr lang="en-US" altLang="en-US" sz="1800" b="1" i="1"/>
          </a:p>
          <a:p>
            <a:r>
              <a:rPr lang="en-US" altLang="en-US" sz="1800" b="1" i="1"/>
              <a:t> </a:t>
            </a:r>
          </a:p>
          <a:p>
            <a:r>
              <a:rPr lang="en-US" altLang="en-US" sz="1800" b="1" i="1"/>
              <a:t>  </a:t>
            </a:r>
            <a:r>
              <a:rPr lang="en-US" altLang="en-US" sz="9400" b="1" i="1"/>
              <a:t> </a:t>
            </a:r>
            <a:r>
              <a:rPr lang="en-US" altLang="en-US" sz="1800" b="1" i="1"/>
              <a:t>                             </a:t>
            </a:r>
          </a:p>
          <a:p>
            <a:r>
              <a:rPr lang="en-US" altLang="en-US" sz="1800" b="1" i="1"/>
              <a:t> </a:t>
            </a:r>
          </a:p>
          <a:p>
            <a:endParaRPr lang="en-US" altLang="en-US" sz="1800" b="1" i="1"/>
          </a:p>
          <a:p>
            <a:endParaRPr lang="en-US" altLang="en-US" sz="1800" b="1" i="1"/>
          </a:p>
          <a:p>
            <a:endParaRPr lang="en-US" altLang="en-US" sz="1800" b="1" i="1"/>
          </a:p>
          <a:p>
            <a:endParaRPr lang="en-US" altLang="en-US" sz="1800" b="1" i="1"/>
          </a:p>
          <a:p>
            <a:endParaRPr lang="en-US" altLang="en-US" sz="1800" b="1" i="1"/>
          </a:p>
          <a:p>
            <a:endParaRPr lang="en-US" altLang="en-US" sz="1800" b="1" i="1"/>
          </a:p>
          <a:p>
            <a:endParaRPr lang="en-US" altLang="en-US" sz="1800" b="1" i="1"/>
          </a:p>
          <a:p>
            <a:r>
              <a:rPr lang="en-US" altLang="en-US" sz="1800" b="1" i="1"/>
              <a:t> </a:t>
            </a:r>
          </a:p>
        </p:txBody>
      </p:sp>
      <p:pic>
        <p:nvPicPr>
          <p:cNvPr id="79878" name="Picture 6">
            <a:extLst>
              <a:ext uri="{FF2B5EF4-FFF2-40B4-BE49-F238E27FC236}">
                <a16:creationId xmlns:a16="http://schemas.microsoft.com/office/drawing/2014/main" id="{9B9387EA-A9E6-2835-DC26-053A04FD32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928813"/>
            <a:ext cx="2381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9" name="Picture 7">
            <a:extLst>
              <a:ext uri="{FF2B5EF4-FFF2-40B4-BE49-F238E27FC236}">
                <a16:creationId xmlns:a16="http://schemas.microsoft.com/office/drawing/2014/main" id="{8CC354D9-E606-C748-6784-020B4B977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2177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0" name="Picture 8">
            <a:extLst>
              <a:ext uri="{FF2B5EF4-FFF2-40B4-BE49-F238E27FC236}">
                <a16:creationId xmlns:a16="http://schemas.microsoft.com/office/drawing/2014/main" id="{905A59EE-09FA-F9D7-6106-FE0D74958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4800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98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A8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1DD565F4-B1B9-CE7B-51EE-F3BF1E378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05000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600">
                <a:cs typeface="Times New Roman" panose="02020603050405020304" pitchFamily="18" charset="0"/>
              </a:rPr>
              <a:t>Either </a:t>
            </a:r>
            <a:endParaRPr lang="en-US" altLang="en-US" sz="1600"/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DA9FA014-CBBD-7903-E0D9-0CB4C04568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1600200"/>
          <a:ext cx="40386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660400" progId="Equation.3">
                  <p:embed/>
                </p:oleObj>
              </mc:Choice>
              <mc:Fallback>
                <p:oleObj name="Equation" r:id="rId2" imgW="133350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00200"/>
                        <a:ext cx="403860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7">
            <a:extLst>
              <a:ext uri="{FF2B5EF4-FFF2-40B4-BE49-F238E27FC236}">
                <a16:creationId xmlns:a16="http://schemas.microsoft.com/office/drawing/2014/main" id="{7AA3DCC9-ACE3-B694-AB4D-0B549658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1600">
                <a:cs typeface="Times New Roman" panose="02020603050405020304" pitchFamily="18" charset="0"/>
              </a:rPr>
              <a:t>Or </a:t>
            </a:r>
            <a:endParaRPr lang="en-US" altLang="en-US" sz="1600"/>
          </a:p>
        </p:txBody>
      </p:sp>
      <p:graphicFrame>
        <p:nvGraphicFramePr>
          <p:cNvPr id="23558" name="Object 6">
            <a:extLst>
              <a:ext uri="{FF2B5EF4-FFF2-40B4-BE49-F238E27FC236}">
                <a16:creationId xmlns:a16="http://schemas.microsoft.com/office/drawing/2014/main" id="{6DAFDAEE-AB3C-B0E7-A237-5CC6B9F660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2895600"/>
          <a:ext cx="3962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310" imgH="393529" progId="Equation.3">
                  <p:embed/>
                </p:oleObj>
              </mc:Choice>
              <mc:Fallback>
                <p:oleObj name="Equation" r:id="rId4" imgW="135831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3962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>
            <a:extLst>
              <a:ext uri="{FF2B5EF4-FFF2-40B4-BE49-F238E27FC236}">
                <a16:creationId xmlns:a16="http://schemas.microsoft.com/office/drawing/2014/main" id="{7663DFF3-FE17-C7C2-641F-540D065B1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288" y="3624263"/>
            <a:ext cx="2003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082702CA-305B-57BB-9190-53F616571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[1]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22EF45F7-B30B-D6DA-1F18-310F4E742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200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[2]</a:t>
            </a:r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BB1288EA-B291-AD0A-DC6A-86817E59C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3529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Use [1] when finding a side</a:t>
            </a:r>
          </a:p>
          <a:p>
            <a:r>
              <a:rPr lang="en-US" altLang="en-US" sz="2000"/>
              <a:t>Use [2] when finding an angle</a:t>
            </a:r>
          </a:p>
        </p:txBody>
      </p:sp>
      <p:pic>
        <p:nvPicPr>
          <p:cNvPr id="23566" name="Picture 14">
            <a:extLst>
              <a:ext uri="{FF2B5EF4-FFF2-40B4-BE49-F238E27FC236}">
                <a16:creationId xmlns:a16="http://schemas.microsoft.com/office/drawing/2014/main" id="{EC73CBB4-EC18-6467-1168-8FD178644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67200"/>
            <a:ext cx="198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Text Box 16">
            <a:extLst>
              <a:ext uri="{FF2B5EF4-FFF2-40B4-BE49-F238E27FC236}">
                <a16:creationId xmlns:a16="http://schemas.microsoft.com/office/drawing/2014/main" id="{0BEB6C64-63A2-749F-58FA-46CE0461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"/>
            <a:ext cx="472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Using this label of a triangle, </a:t>
            </a:r>
          </a:p>
          <a:p>
            <a:r>
              <a:rPr lang="en-US" altLang="en-US" sz="2800"/>
              <a:t>the sine rule can be stated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DE99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>
            <a:extLst>
              <a:ext uri="{FF2B5EF4-FFF2-40B4-BE49-F238E27FC236}">
                <a16:creationId xmlns:a16="http://schemas.microsoft.com/office/drawing/2014/main" id="{94CB4B2D-9746-C683-4E15-74BABE8F7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112713"/>
            <a:ext cx="113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Example:</a:t>
            </a:r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B02C181F-C55A-F2FD-D7C7-64BE6D905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685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7A52500E-C35B-161B-723D-F2991DE32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85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E17CEF0D-33A0-0DC6-65C9-6B598D918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B76E021D-3984-D800-BC32-82F464D0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341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29F34327-9560-0BFA-34CE-5C7D2140D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865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24591" name="Text Box 15">
            <a:extLst>
              <a:ext uri="{FF2B5EF4-FFF2-40B4-BE49-F238E27FC236}">
                <a16:creationId xmlns:a16="http://schemas.microsoft.com/office/drawing/2014/main" id="{DE69805C-89BA-1B37-0950-CE5ED1B0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1789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  </a:t>
            </a:r>
          </a:p>
        </p:txBody>
      </p:sp>
      <p:sp>
        <p:nvSpPr>
          <p:cNvPr id="24592" name="Text Box 16">
            <a:extLst>
              <a:ext uri="{FF2B5EF4-FFF2-40B4-BE49-F238E27FC236}">
                <a16:creationId xmlns:a16="http://schemas.microsoft.com/office/drawing/2014/main" id="{22B22C59-C8A8-C40D-E9D1-AA5A31838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18653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24593" name="Text Box 17">
            <a:extLst>
              <a:ext uri="{FF2B5EF4-FFF2-40B4-BE49-F238E27FC236}">
                <a16:creationId xmlns:a16="http://schemas.microsoft.com/office/drawing/2014/main" id="{21FC100E-FD2A-08FA-0916-8A0E21466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9509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24595" name="Text Box 19">
            <a:extLst>
              <a:ext uri="{FF2B5EF4-FFF2-40B4-BE49-F238E27FC236}">
                <a16:creationId xmlns:a16="http://schemas.microsoft.com/office/drawing/2014/main" id="{6DAF9D44-27C2-F922-9408-95D8BDBAC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0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800"/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C3DA5FCC-2E46-B072-4FC2-3968A2F8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41313"/>
            <a:ext cx="19002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Given</a:t>
            </a:r>
          </a:p>
          <a:p>
            <a:r>
              <a:rPr lang="en-US" altLang="en-US" sz="1800"/>
              <a:t>Angle ABC =60</a:t>
            </a:r>
            <a:r>
              <a:rPr lang="en-US" altLang="en-US" sz="1800" baseline="30000"/>
              <a:t>0</a:t>
            </a:r>
          </a:p>
          <a:p>
            <a:r>
              <a:rPr lang="en-US" altLang="en-US" sz="1800"/>
              <a:t>Angle ACB = 50</a:t>
            </a:r>
            <a:r>
              <a:rPr lang="en-US" altLang="en-US" sz="1800" baseline="30000"/>
              <a:t>0</a:t>
            </a:r>
            <a:endParaRPr lang="en-US" altLang="en-US" sz="1800"/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31CCF09-4E29-5648-9AEE-12146CDA7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1484313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Find c.</a:t>
            </a:r>
          </a:p>
        </p:txBody>
      </p:sp>
      <p:sp>
        <p:nvSpPr>
          <p:cNvPr id="24600" name="Text Box 24">
            <a:extLst>
              <a:ext uri="{FF2B5EF4-FFF2-40B4-BE49-F238E27FC236}">
                <a16:creationId xmlns:a16="http://schemas.microsoft.com/office/drawing/2014/main" id="{2726ECFA-43E2-C8D6-81DE-78EAA1B1C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9509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7cm</a:t>
            </a:r>
          </a:p>
        </p:txBody>
      </p:sp>
      <p:sp>
        <p:nvSpPr>
          <p:cNvPr id="24601" name="Text Box 25">
            <a:extLst>
              <a:ext uri="{FF2B5EF4-FFF2-40B4-BE49-F238E27FC236}">
                <a16:creationId xmlns:a16="http://schemas.microsoft.com/office/drawing/2014/main" id="{FFABF7DC-FC44-BD7B-2251-C0C76B4D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2474913"/>
            <a:ext cx="398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To find c use the following proportion:</a:t>
            </a:r>
          </a:p>
          <a:p>
            <a:endParaRPr lang="en-US" altLang="en-US" sz="1800"/>
          </a:p>
        </p:txBody>
      </p:sp>
      <p:sp>
        <p:nvSpPr>
          <p:cNvPr id="24604" name="Rectangle 28">
            <a:extLst>
              <a:ext uri="{FF2B5EF4-FFF2-40B4-BE49-F238E27FC236}">
                <a16:creationId xmlns:a16="http://schemas.microsoft.com/office/drawing/2014/main" id="{CAC2B042-2967-E5B7-C249-3D9107DB4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4603" name="Object 27">
            <a:extLst>
              <a:ext uri="{FF2B5EF4-FFF2-40B4-BE49-F238E27FC236}">
                <a16:creationId xmlns:a16="http://schemas.microsoft.com/office/drawing/2014/main" id="{506BD871-F67F-AA4F-1D7B-F5E57E3CE0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9718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25" imgH="431613" progId="Equation.3">
                  <p:embed/>
                </p:oleObj>
              </mc:Choice>
              <mc:Fallback>
                <p:oleObj name="Equation" r:id="rId3" imgW="863225" imgH="43161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1828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6" name="Rectangle 30">
            <a:extLst>
              <a:ext uri="{FF2B5EF4-FFF2-40B4-BE49-F238E27FC236}">
                <a16:creationId xmlns:a16="http://schemas.microsoft.com/office/drawing/2014/main" id="{9096E6E0-AB39-64BD-0B71-5FE7C2AA6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4605" name="Object 29">
            <a:extLst>
              <a:ext uri="{FF2B5EF4-FFF2-40B4-BE49-F238E27FC236}">
                <a16:creationId xmlns:a16="http://schemas.microsoft.com/office/drawing/2014/main" id="{4C0D9B9F-46AE-18B9-75DD-446E420C74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886200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726" imgH="431613" progId="Equation.3">
                  <p:embed/>
                </p:oleObj>
              </mc:Choice>
              <mc:Fallback>
                <p:oleObj name="Equation" r:id="rId5" imgW="1091726" imgH="4316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205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8" name="Rectangle 32">
            <a:extLst>
              <a:ext uri="{FF2B5EF4-FFF2-40B4-BE49-F238E27FC236}">
                <a16:creationId xmlns:a16="http://schemas.microsoft.com/office/drawing/2014/main" id="{90402007-AD04-D948-C9C0-D69F47618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4607" name="Object 31">
            <a:extLst>
              <a:ext uri="{FF2B5EF4-FFF2-40B4-BE49-F238E27FC236}">
                <a16:creationId xmlns:a16="http://schemas.microsoft.com/office/drawing/2014/main" id="{E4B3B97C-B402-FFFC-70DD-7EBBD3BF6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876800"/>
          <a:ext cx="198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01309" imgH="431613" progId="Equation.3">
                  <p:embed/>
                </p:oleObj>
              </mc:Choice>
              <mc:Fallback>
                <p:oleObj name="Equation" r:id="rId7" imgW="901309" imgH="431613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76800"/>
                        <a:ext cx="1981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Text Box 33">
            <a:extLst>
              <a:ext uri="{FF2B5EF4-FFF2-40B4-BE49-F238E27FC236}">
                <a16:creationId xmlns:a16="http://schemas.microsoft.com/office/drawing/2014/main" id="{858D0FEE-45AA-B17D-6041-1CAD1AF5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5827713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c= 6.19  ( 3 S.F)</a:t>
            </a:r>
          </a:p>
        </p:txBody>
      </p:sp>
      <p:pic>
        <p:nvPicPr>
          <p:cNvPr id="24610" name="Picture 34">
            <a:extLst>
              <a:ext uri="{FF2B5EF4-FFF2-40B4-BE49-F238E27FC236}">
                <a16:creationId xmlns:a16="http://schemas.microsoft.com/office/drawing/2014/main" id="{6E23EDB6-1DCD-30D9-CC00-704CC13B3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286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3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Line 4">
            <a:extLst>
              <a:ext uri="{FF2B5EF4-FFF2-40B4-BE49-F238E27FC236}">
                <a16:creationId xmlns:a16="http://schemas.microsoft.com/office/drawing/2014/main" id="{A5D5F516-C0BF-A875-F968-E44D03862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AA8BCBB7-89D7-DB8D-A4BF-9BCC8F0EA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733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49D5533B-76A8-2A12-6B64-7A20C517B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05000"/>
            <a:ext cx="1600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40B9E152-A215-143F-5B7D-8A0C6D78C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81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A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8E555268-2299-4703-E0BC-6F15CFD49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C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65BD63FB-A054-3C2E-5F3D-7BF7CA797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800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BC6085A4-0CCA-D10C-3A86-7160FACB4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15 cm</a:t>
            </a:r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9DE08305-1083-4EEF-E329-31394507F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743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6 cm</a:t>
            </a:r>
          </a:p>
        </p:txBody>
      </p:sp>
      <p:sp>
        <p:nvSpPr>
          <p:cNvPr id="27664" name="Arc 16">
            <a:extLst>
              <a:ext uri="{FF2B5EF4-FFF2-40B4-BE49-F238E27FC236}">
                <a16:creationId xmlns:a16="http://schemas.microsoft.com/office/drawing/2014/main" id="{CC5BD5D7-58C1-D18A-6F2F-92DC3B1C5593}"/>
              </a:ext>
            </a:extLst>
          </p:cNvPr>
          <p:cNvSpPr>
            <a:spLocks/>
          </p:cNvSpPr>
          <p:nvPr/>
        </p:nvSpPr>
        <p:spPr bwMode="auto">
          <a:xfrm>
            <a:off x="6629400" y="3278188"/>
            <a:ext cx="304800" cy="595312"/>
          </a:xfrm>
          <a:custGeom>
            <a:avLst/>
            <a:gdLst>
              <a:gd name="G0" fmla="+- 0 0 0"/>
              <a:gd name="G1" fmla="+- 20994 0 0"/>
              <a:gd name="G2" fmla="+- 21600 0 0"/>
              <a:gd name="T0" fmla="*/ 5080 w 21600"/>
              <a:gd name="T1" fmla="*/ 0 h 28185"/>
              <a:gd name="T2" fmla="*/ 20368 w 21600"/>
              <a:gd name="T3" fmla="*/ 28185 h 28185"/>
              <a:gd name="T4" fmla="*/ 0 w 21600"/>
              <a:gd name="T5" fmla="*/ 20994 h 28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185" fill="none" extrusionOk="0">
                <a:moveTo>
                  <a:pt x="5080" y="-1"/>
                </a:moveTo>
                <a:cubicBezTo>
                  <a:pt x="14772" y="2345"/>
                  <a:pt x="21600" y="11021"/>
                  <a:pt x="21600" y="20994"/>
                </a:cubicBezTo>
                <a:cubicBezTo>
                  <a:pt x="21600" y="23443"/>
                  <a:pt x="21183" y="25875"/>
                  <a:pt x="20367" y="28184"/>
                </a:cubicBezTo>
              </a:path>
              <a:path w="21600" h="28185" stroke="0" extrusionOk="0">
                <a:moveTo>
                  <a:pt x="5080" y="-1"/>
                </a:moveTo>
                <a:cubicBezTo>
                  <a:pt x="14772" y="2345"/>
                  <a:pt x="21600" y="11021"/>
                  <a:pt x="21600" y="20994"/>
                </a:cubicBezTo>
                <a:cubicBezTo>
                  <a:pt x="21600" y="23443"/>
                  <a:pt x="21183" y="25875"/>
                  <a:pt x="20367" y="28184"/>
                </a:cubicBezTo>
                <a:lnTo>
                  <a:pt x="0" y="209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66CCA3D2-7FE7-C00C-B73F-695A1340B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429000"/>
            <a:ext cx="542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120</a:t>
            </a:r>
            <a:r>
              <a:rPr lang="en-US" altLang="en-US" sz="1400" baseline="30000"/>
              <a:t>0</a:t>
            </a:r>
            <a:endParaRPr lang="en-US" altLang="en-US" sz="1400"/>
          </a:p>
        </p:txBody>
      </p:sp>
      <p:sp>
        <p:nvSpPr>
          <p:cNvPr id="27671" name="Rectangle 23">
            <a:extLst>
              <a:ext uri="{FF2B5EF4-FFF2-40B4-BE49-F238E27FC236}">
                <a16:creationId xmlns:a16="http://schemas.microsoft.com/office/drawing/2014/main" id="{C270077E-8B00-EC6D-6C79-7D590DFD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7670" name="Object 22">
            <a:extLst>
              <a:ext uri="{FF2B5EF4-FFF2-40B4-BE49-F238E27FC236}">
                <a16:creationId xmlns:a16="http://schemas.microsoft.com/office/drawing/2014/main" id="{F59488FB-4214-FA5B-7C17-B180A2C682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1430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1430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3" name="Rectangle 25">
            <a:extLst>
              <a:ext uri="{FF2B5EF4-FFF2-40B4-BE49-F238E27FC236}">
                <a16:creationId xmlns:a16="http://schemas.microsoft.com/office/drawing/2014/main" id="{36E7F7C2-D520-F5CE-DF96-D5C2D627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150" y="317817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7675" name="Rectangle 27">
            <a:extLst>
              <a:ext uri="{FF2B5EF4-FFF2-40B4-BE49-F238E27FC236}">
                <a16:creationId xmlns:a16="http://schemas.microsoft.com/office/drawing/2014/main" id="{0BC5014F-6BF6-A065-96FF-E93ECAE6D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306387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200">
                <a:cs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graphicFrame>
        <p:nvGraphicFramePr>
          <p:cNvPr id="27674" name="Object 26">
            <a:extLst>
              <a:ext uri="{FF2B5EF4-FFF2-40B4-BE49-F238E27FC236}">
                <a16:creationId xmlns:a16="http://schemas.microsoft.com/office/drawing/2014/main" id="{DF640B25-6ADC-C117-FB59-55D9A8910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28600"/>
          <a:ext cx="434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39900" imgH="457200" progId="Equation.3">
                  <p:embed/>
                </p:oleObj>
              </mc:Choice>
              <mc:Fallback>
                <p:oleObj name="Equation" r:id="rId5" imgW="1739900" imgH="457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"/>
                        <a:ext cx="434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7" name="Text Box 29">
            <a:extLst>
              <a:ext uri="{FF2B5EF4-FFF2-40B4-BE49-F238E27FC236}">
                <a16:creationId xmlns:a16="http://schemas.microsoft.com/office/drawing/2014/main" id="{9884C00A-0B2F-EC90-8EF6-EFDE0DBF7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35175"/>
            <a:ext cx="1160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tx2"/>
                </a:solidFill>
              </a:rPr>
              <a:t>SOLUTION:</a:t>
            </a:r>
          </a:p>
        </p:txBody>
      </p:sp>
      <p:sp>
        <p:nvSpPr>
          <p:cNvPr id="27679" name="Rectangle 31">
            <a:extLst>
              <a:ext uri="{FF2B5EF4-FFF2-40B4-BE49-F238E27FC236}">
                <a16:creationId xmlns:a16="http://schemas.microsoft.com/office/drawing/2014/main" id="{D441CA4A-D3FE-3B28-F587-67A86E895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7678" name="Object 30">
            <a:extLst>
              <a:ext uri="{FF2B5EF4-FFF2-40B4-BE49-F238E27FC236}">
                <a16:creationId xmlns:a16="http://schemas.microsoft.com/office/drawing/2014/main" id="{FE434E2F-D31F-38BC-C134-A2E29478A3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438400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25" imgH="393529" progId="Equation.3">
                  <p:embed/>
                </p:oleObj>
              </mc:Choice>
              <mc:Fallback>
                <p:oleObj name="Equation" r:id="rId7" imgW="863225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8400"/>
                        <a:ext cx="1828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1" name="Rectangle 33">
            <a:extLst>
              <a:ext uri="{FF2B5EF4-FFF2-40B4-BE49-F238E27FC236}">
                <a16:creationId xmlns:a16="http://schemas.microsoft.com/office/drawing/2014/main" id="{2760D698-F8B3-0868-67E1-E30D74C54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7680" name="Object 32">
            <a:extLst>
              <a:ext uri="{FF2B5EF4-FFF2-40B4-BE49-F238E27FC236}">
                <a16:creationId xmlns:a16="http://schemas.microsoft.com/office/drawing/2014/main" id="{90775B89-2E5F-DAFD-F940-45EF527469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352800"/>
          <a:ext cx="220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54100" imgH="419100" progId="Equation.3">
                  <p:embed/>
                </p:oleObj>
              </mc:Choice>
              <mc:Fallback>
                <p:oleObj name="Equation" r:id="rId9" imgW="10541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2209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3" name="Rectangle 35">
            <a:extLst>
              <a:ext uri="{FF2B5EF4-FFF2-40B4-BE49-F238E27FC236}">
                <a16:creationId xmlns:a16="http://schemas.microsoft.com/office/drawing/2014/main" id="{3CCBA607-20E2-58DF-EA95-3D48BB5B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7682" name="Object 34">
            <a:extLst>
              <a:ext uri="{FF2B5EF4-FFF2-40B4-BE49-F238E27FC236}">
                <a16:creationId xmlns:a16="http://schemas.microsoft.com/office/drawing/2014/main" id="{96BA95A8-CFA8-7FE1-05E2-7F0E88F672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267200"/>
          <a:ext cx="2286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43000" imgH="419100" progId="Equation.3">
                  <p:embed/>
                </p:oleObj>
              </mc:Choice>
              <mc:Fallback>
                <p:oleObj name="Equation" r:id="rId11" imgW="1143000" imgH="4191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67200"/>
                        <a:ext cx="2286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4" name="Text Box 36">
            <a:extLst>
              <a:ext uri="{FF2B5EF4-FFF2-40B4-BE49-F238E27FC236}">
                <a16:creationId xmlns:a16="http://schemas.microsoft.com/office/drawing/2014/main" id="{96AB64BC-68CE-D12C-F7B3-46B05DDC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0"/>
            <a:ext cx="157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sin B = 0.346</a:t>
            </a:r>
          </a:p>
        </p:txBody>
      </p:sp>
      <p:sp>
        <p:nvSpPr>
          <p:cNvPr id="27685" name="Text Box 37">
            <a:extLst>
              <a:ext uri="{FF2B5EF4-FFF2-40B4-BE49-F238E27FC236}">
                <a16:creationId xmlns:a16="http://schemas.microsoft.com/office/drawing/2014/main" id="{75986413-1797-398E-58A6-C12F9AA69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562600"/>
            <a:ext cx="117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tx2"/>
                </a:solidFill>
              </a:rPr>
              <a:t>B= 20.3</a:t>
            </a:r>
            <a:r>
              <a:rPr lang="en-US" altLang="en-US" sz="2000" b="1" baseline="30000">
                <a:solidFill>
                  <a:schemeClr val="tx2"/>
                </a:solidFill>
              </a:rPr>
              <a:t>0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pic>
        <p:nvPicPr>
          <p:cNvPr id="27687" name="Picture 39">
            <a:extLst>
              <a:ext uri="{FF2B5EF4-FFF2-40B4-BE49-F238E27FC236}">
                <a16:creationId xmlns:a16="http://schemas.microsoft.com/office/drawing/2014/main" id="{DF4589AF-3650-76A6-E493-86CE400EB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38600"/>
            <a:ext cx="2865438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4" grpId="0"/>
      <p:bldP spid="276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CC66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>
            <a:extLst>
              <a:ext uri="{FF2B5EF4-FFF2-40B4-BE49-F238E27FC236}">
                <a16:creationId xmlns:a16="http://schemas.microsoft.com/office/drawing/2014/main" id="{92FE4843-5632-DFD1-5127-2BD4C542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762000"/>
            <a:ext cx="5607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sz="1800" b="1" i="1"/>
              <a:t>SOLVE THE FOLLOWING USING THE SINE RULE:</a:t>
            </a:r>
          </a:p>
          <a:p>
            <a:endParaRPr lang="en-US" altLang="en-US" sz="1800" b="1" i="1"/>
          </a:p>
          <a:p>
            <a:r>
              <a:rPr lang="en-US" altLang="en-US" sz="1800" b="1" i="1"/>
              <a:t>Problem 1 (Given two angles and a side)</a:t>
            </a:r>
            <a:endParaRPr lang="en-US" altLang="en-US" sz="1800"/>
          </a:p>
          <a:p>
            <a:endParaRPr lang="en-US" altLang="en-US" sz="1800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2526E650-84BA-6237-6E92-FEBD98F7F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30622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/>
              <a:t> 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E65ADC3C-0A53-AED0-7C1D-42651786B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752600"/>
            <a:ext cx="580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 b="1"/>
              <a:t>In triangle </a:t>
            </a:r>
            <a:r>
              <a:rPr lang="en-US" altLang="en-US" sz="1800" b="1" i="1"/>
              <a:t>ABC</a:t>
            </a:r>
            <a:r>
              <a:rPr lang="en-US" altLang="en-US" sz="1800" b="1"/>
              <a:t>, </a:t>
            </a:r>
            <a:r>
              <a:rPr lang="en-US" altLang="en-US" sz="1800" b="1">
                <a:latin typeface="Symbol" panose="05050102010706020507" pitchFamily="18" charset="2"/>
              </a:rPr>
              <a:t>Ð</a:t>
            </a:r>
            <a:r>
              <a:rPr lang="en-US" altLang="en-US" sz="1800" b="1" i="1"/>
              <a:t>A</a:t>
            </a:r>
            <a:r>
              <a:rPr lang="en-US" altLang="en-US" sz="1800" b="1"/>
              <a:t> = 59°, </a:t>
            </a:r>
            <a:r>
              <a:rPr lang="en-US" altLang="en-US" sz="1800" b="1">
                <a:latin typeface="Symbol" panose="05050102010706020507" pitchFamily="18" charset="2"/>
              </a:rPr>
              <a:t>Ð</a:t>
            </a:r>
            <a:r>
              <a:rPr lang="en-US" altLang="en-US" sz="1800" b="1" i="1"/>
              <a:t>B</a:t>
            </a:r>
            <a:r>
              <a:rPr lang="en-US" altLang="en-US" sz="1800" b="1"/>
              <a:t> = 39° and a = 6.73cm. </a:t>
            </a:r>
          </a:p>
          <a:p>
            <a:pPr eaLnBrk="1" hangingPunct="1"/>
            <a:r>
              <a:rPr lang="en-US" altLang="en-US" sz="1800" b="1"/>
              <a:t>Find angle C, sides b and c.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F783BBA7-0FA1-13BF-EEA2-26690D818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DRILL:</a:t>
            </a:r>
          </a:p>
        </p:txBody>
      </p:sp>
      <p:sp>
        <p:nvSpPr>
          <p:cNvPr id="70665" name="Rectangle 9">
            <a:extLst>
              <a:ext uri="{FF2B5EF4-FFF2-40B4-BE49-F238E27FC236}">
                <a16:creationId xmlns:a16="http://schemas.microsoft.com/office/drawing/2014/main" id="{E2D8EFBF-A389-5BA7-AA14-28EA0C271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19400"/>
            <a:ext cx="542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 b="1" i="1"/>
              <a:t>Problem 2 (Given two sides and an acute angle)</a:t>
            </a:r>
            <a:r>
              <a:rPr lang="en-US" altLang="en-US" sz="1800"/>
              <a:t> </a:t>
            </a:r>
          </a:p>
        </p:txBody>
      </p:sp>
      <p:sp>
        <p:nvSpPr>
          <p:cNvPr id="70667" name="Rectangle 11">
            <a:extLst>
              <a:ext uri="{FF2B5EF4-FFF2-40B4-BE49-F238E27FC236}">
                <a16:creationId xmlns:a16="http://schemas.microsoft.com/office/drawing/2014/main" id="{6EFB8B49-0B9D-79F8-FDF9-65CAF8622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68722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1800" b="1"/>
              <a:t>In triangle </a:t>
            </a:r>
            <a:r>
              <a:rPr lang="en-US" altLang="en-US" sz="1800" b="1" i="1"/>
              <a:t>ABC</a:t>
            </a:r>
            <a:r>
              <a:rPr lang="en-US" altLang="en-US" sz="1800" b="1"/>
              <a:t> ,  </a:t>
            </a:r>
            <a:r>
              <a:rPr lang="en-US" altLang="en-US" sz="1800" b="1">
                <a:latin typeface="Symbol" panose="05050102010706020507" pitchFamily="18" charset="2"/>
              </a:rPr>
              <a:t>Ð</a:t>
            </a:r>
            <a:r>
              <a:rPr lang="en-US" altLang="en-US" sz="1800" b="1" i="1"/>
              <a:t>A</a:t>
            </a:r>
            <a:r>
              <a:rPr lang="en-US" altLang="en-US" sz="1800" b="1"/>
              <a:t> = 55°, </a:t>
            </a:r>
            <a:r>
              <a:rPr lang="en-US" altLang="en-US" sz="1800" b="1" i="1"/>
              <a:t>b</a:t>
            </a:r>
            <a:r>
              <a:rPr lang="en-US" altLang="en-US" sz="1800" b="1"/>
              <a:t> = 16.3cm and  </a:t>
            </a:r>
          </a:p>
          <a:p>
            <a:pPr eaLnBrk="1" hangingPunct="1"/>
            <a:r>
              <a:rPr lang="en-US" altLang="en-US" sz="1800" b="1" i="1"/>
              <a:t>a</a:t>
            </a:r>
            <a:r>
              <a:rPr lang="en-US" altLang="en-US" sz="1800" b="1"/>
              <a:t> = 14.3cm.  Find angle B, angle C and side c.</a:t>
            </a:r>
          </a:p>
          <a:p>
            <a:r>
              <a:rPr lang="en-US" altLang="en-US" sz="1800"/>
              <a:t>  </a:t>
            </a:r>
            <a:r>
              <a:rPr lang="en-US" altLang="en-US" sz="1000"/>
              <a:t> </a:t>
            </a:r>
            <a:r>
              <a:rPr lang="en-US" altLang="en-US" sz="1800"/>
              <a:t>  </a:t>
            </a:r>
          </a:p>
        </p:txBody>
      </p:sp>
      <p:pic>
        <p:nvPicPr>
          <p:cNvPr id="70668" name="Picture 12">
            <a:extLst>
              <a:ext uri="{FF2B5EF4-FFF2-40B4-BE49-F238E27FC236}">
                <a16:creationId xmlns:a16="http://schemas.microsoft.com/office/drawing/2014/main" id="{5899159C-7726-3B35-A237-AAD076EA5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36131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0" name="Rectangle 14">
            <a:extLst>
              <a:ext uri="{FF2B5EF4-FFF2-40B4-BE49-F238E27FC236}">
                <a16:creationId xmlns:a16="http://schemas.microsoft.com/office/drawing/2014/main" id="{6331C52D-21E4-BAA3-8278-90DC1F02C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558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 b="1" i="1"/>
              <a:t>Problem 3 (Given two sides and an obtuse angle)</a:t>
            </a:r>
            <a:r>
              <a:rPr lang="en-US" altLang="en-US" sz="1800"/>
              <a:t> </a:t>
            </a:r>
          </a:p>
        </p:txBody>
      </p:sp>
      <p:sp>
        <p:nvSpPr>
          <p:cNvPr id="70672" name="Rectangle 16">
            <a:extLst>
              <a:ext uri="{FF2B5EF4-FFF2-40B4-BE49-F238E27FC236}">
                <a16:creationId xmlns:a16="http://schemas.microsoft.com/office/drawing/2014/main" id="{23724C4B-CEDA-B84D-8E8C-1768FAA7D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05400"/>
            <a:ext cx="5653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800" b="1"/>
              <a:t>In  triangle </a:t>
            </a:r>
            <a:r>
              <a:rPr lang="en-US" altLang="en-US" sz="1800" b="1" i="1"/>
              <a:t>ABC</a:t>
            </a:r>
            <a:r>
              <a:rPr lang="en-US" altLang="en-US" sz="1800" b="1"/>
              <a:t>  </a:t>
            </a:r>
            <a:r>
              <a:rPr lang="en-US" altLang="en-US" sz="1800" b="1">
                <a:latin typeface="Symbol" panose="05050102010706020507" pitchFamily="18" charset="2"/>
              </a:rPr>
              <a:t>Ð</a:t>
            </a:r>
            <a:r>
              <a:rPr lang="en-US" altLang="en-US" sz="1800" b="1" i="1"/>
              <a:t>A</a:t>
            </a:r>
            <a:r>
              <a:rPr lang="en-US" altLang="en-US" sz="1800" b="1"/>
              <a:t> =100°, </a:t>
            </a:r>
            <a:r>
              <a:rPr lang="en-US" altLang="en-US" sz="1800" b="1" i="1"/>
              <a:t>b</a:t>
            </a:r>
            <a:r>
              <a:rPr lang="en-US" altLang="en-US" sz="1800" b="1"/>
              <a:t> = 5cm and </a:t>
            </a:r>
            <a:r>
              <a:rPr lang="en-US" altLang="en-US" sz="1800" b="1" i="1"/>
              <a:t>a</a:t>
            </a:r>
            <a:r>
              <a:rPr lang="en-US" altLang="en-US" sz="1800" b="1"/>
              <a:t> = 7.7cm</a:t>
            </a:r>
            <a:r>
              <a:rPr lang="en-US" altLang="en-US" sz="1800"/>
              <a:t> </a:t>
            </a:r>
          </a:p>
          <a:p>
            <a:r>
              <a:rPr lang="en-US" altLang="en-US" sz="1800" b="1"/>
              <a:t>Find the unknown angles and side.  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2B68871D-026F-D66F-5610-12A275E81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143000"/>
            <a:ext cx="5257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en-US" altLang="en-US" sz="1800"/>
          </a:p>
          <a:p>
            <a:r>
              <a:rPr lang="en-US" altLang="en-US" sz="2000" b="1">
                <a:solidFill>
                  <a:srgbClr val="0000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000" b="1" i="1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 = 180° - (39° + 59°)</a:t>
            </a:r>
            <a:r>
              <a:rPr lang="en-US" altLang="en-US" sz="2000" b="1"/>
              <a:t> </a:t>
            </a:r>
          </a:p>
          <a:p>
            <a:r>
              <a:rPr lang="en-US" altLang="en-US" sz="2000" b="1">
                <a:solidFill>
                  <a:srgbClr val="000000"/>
                </a:solidFill>
                <a:latin typeface="Verdana" panose="020B0604030504040204" pitchFamily="34" charset="0"/>
              </a:rPr>
              <a:t>        </a:t>
            </a:r>
            <a:r>
              <a:rPr lang="en-US" altLang="en-US" sz="2000" b="1">
                <a:solidFill>
                  <a:schemeClr val="tx2"/>
                </a:solidFill>
                <a:latin typeface="Verdana" panose="020B0604030504040204" pitchFamily="34" charset="0"/>
              </a:rPr>
              <a:t>  = 82° </a:t>
            </a:r>
            <a:r>
              <a:rPr lang="en-US" altLang="en-US" sz="2000" b="1"/>
              <a:t> </a:t>
            </a:r>
          </a:p>
          <a:p>
            <a:r>
              <a:rPr lang="en-US" altLang="en-US" sz="1800"/>
              <a:t>                               </a:t>
            </a:r>
          </a:p>
          <a:p>
            <a:r>
              <a:rPr lang="en-US" altLang="en-US" sz="1800"/>
              <a:t> </a:t>
            </a:r>
          </a:p>
          <a:p>
            <a:endParaRPr lang="en-US" altLang="en-US" sz="1800"/>
          </a:p>
        </p:txBody>
      </p:sp>
      <p:pic>
        <p:nvPicPr>
          <p:cNvPr id="71685" name="Picture 5">
            <a:extLst>
              <a:ext uri="{FF2B5EF4-FFF2-40B4-BE49-F238E27FC236}">
                <a16:creationId xmlns:a16="http://schemas.microsoft.com/office/drawing/2014/main" id="{93DE4788-FAB6-84D6-7CB9-7BBA4FE32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421005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6" name="Text Box 6">
            <a:extLst>
              <a:ext uri="{FF2B5EF4-FFF2-40B4-BE49-F238E27FC236}">
                <a16:creationId xmlns:a16="http://schemas.microsoft.com/office/drawing/2014/main" id="{5B3981AB-33EF-13AE-A9CE-7C796DC59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48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/>
              <a:t>Answer Problem 1</a:t>
            </a: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Rectangle 8">
            <a:extLst>
              <a:ext uri="{FF2B5EF4-FFF2-40B4-BE49-F238E27FC236}">
                <a16:creationId xmlns:a16="http://schemas.microsoft.com/office/drawing/2014/main" id="{A830EF28-15E6-B31E-FC73-A2D81A61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11" name="Object 7">
            <a:extLst>
              <a:ext uri="{FF2B5EF4-FFF2-40B4-BE49-F238E27FC236}">
                <a16:creationId xmlns:a16="http://schemas.microsoft.com/office/drawing/2014/main" id="{65350FE1-C788-EB74-016E-BDF9D8AB8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295400"/>
          <a:ext cx="2514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900" imgH="660400" progId="Equation.3">
                  <p:embed/>
                </p:oleObj>
              </mc:Choice>
              <mc:Fallback>
                <p:oleObj name="Equation" r:id="rId2" imgW="977900" imgH="660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2514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4" name="Rectangle 10">
            <a:extLst>
              <a:ext uri="{FF2B5EF4-FFF2-40B4-BE49-F238E27FC236}">
                <a16:creationId xmlns:a16="http://schemas.microsoft.com/office/drawing/2014/main" id="{7077A926-897C-D736-65DD-894A0DE62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13" name="Object 9">
            <a:extLst>
              <a:ext uri="{FF2B5EF4-FFF2-40B4-BE49-F238E27FC236}">
                <a16:creationId xmlns:a16="http://schemas.microsoft.com/office/drawing/2014/main" id="{968E3F7C-2F18-3D37-D6CC-166DBE42FD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362200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19200" imgH="419100" progId="Equation.3">
                  <p:embed/>
                </p:oleObj>
              </mc:Choice>
              <mc:Fallback>
                <p:oleObj name="Equation" r:id="rId4" imgW="12192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2438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6" name="Text Box 12">
            <a:extLst>
              <a:ext uri="{FF2B5EF4-FFF2-40B4-BE49-F238E27FC236}">
                <a16:creationId xmlns:a16="http://schemas.microsoft.com/office/drawing/2014/main" id="{4DAE55D1-5A47-29C9-B24F-554D351D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766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/>
              <a:t>= 0.9337</a:t>
            </a:r>
          </a:p>
        </p:txBody>
      </p:sp>
      <p:sp>
        <p:nvSpPr>
          <p:cNvPr id="72718" name="Rectangle 14">
            <a:extLst>
              <a:ext uri="{FF2B5EF4-FFF2-40B4-BE49-F238E27FC236}">
                <a16:creationId xmlns:a16="http://schemas.microsoft.com/office/drawing/2014/main" id="{0B1048CC-D866-5255-5710-DB26FFD6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17" name="Object 13">
            <a:extLst>
              <a:ext uri="{FF2B5EF4-FFF2-40B4-BE49-F238E27FC236}">
                <a16:creationId xmlns:a16="http://schemas.microsoft.com/office/drawing/2014/main" id="{A31A500A-8912-BA0A-CC8F-AEB3570AE4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733800"/>
          <a:ext cx="1676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203200" progId="Equation.3">
                  <p:embed/>
                </p:oleObj>
              </mc:Choice>
              <mc:Fallback>
                <p:oleObj name="Equation" r:id="rId6" imgW="7366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1676400" cy="477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0" name="Rectangle 16">
            <a:extLst>
              <a:ext uri="{FF2B5EF4-FFF2-40B4-BE49-F238E27FC236}">
                <a16:creationId xmlns:a16="http://schemas.microsoft.com/office/drawing/2014/main" id="{55F79999-477A-3B16-7D57-6F6569060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2722" name="Rectangle 18">
            <a:extLst>
              <a:ext uri="{FF2B5EF4-FFF2-40B4-BE49-F238E27FC236}">
                <a16:creationId xmlns:a16="http://schemas.microsoft.com/office/drawing/2014/main" id="{AE32C943-21B1-75CE-3C6E-138FB8DE7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21" name="Object 17">
            <a:extLst>
              <a:ext uri="{FF2B5EF4-FFF2-40B4-BE49-F238E27FC236}">
                <a16:creationId xmlns:a16="http://schemas.microsoft.com/office/drawing/2014/main" id="{AD384FDF-3500-9A84-9D62-E0795C5A2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343400"/>
          <a:ext cx="312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59866" imgH="203112" progId="Equation.3">
                  <p:embed/>
                </p:oleObj>
              </mc:Choice>
              <mc:Fallback>
                <p:oleObj name="Equation" r:id="rId8" imgW="1459866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343400"/>
                        <a:ext cx="3124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4" name="Rectangle 20">
            <a:extLst>
              <a:ext uri="{FF2B5EF4-FFF2-40B4-BE49-F238E27FC236}">
                <a16:creationId xmlns:a16="http://schemas.microsoft.com/office/drawing/2014/main" id="{69608C56-D7BD-F6BA-82EB-E7FDECE24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23" name="Object 19">
            <a:extLst>
              <a:ext uri="{FF2B5EF4-FFF2-40B4-BE49-F238E27FC236}">
                <a16:creationId xmlns:a16="http://schemas.microsoft.com/office/drawing/2014/main" id="{43BB05E1-9BB9-C0BA-C351-DF4F1A83B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876800"/>
          <a:ext cx="1143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8140" imgH="203112" progId="Equation.3">
                  <p:embed/>
                </p:oleObj>
              </mc:Choice>
              <mc:Fallback>
                <p:oleObj name="Equation" r:id="rId10" imgW="368140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143000" cy="557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6" name="Rectangle 22">
            <a:extLst>
              <a:ext uri="{FF2B5EF4-FFF2-40B4-BE49-F238E27FC236}">
                <a16:creationId xmlns:a16="http://schemas.microsoft.com/office/drawing/2014/main" id="{59B324B1-7901-936C-6C34-BEE6D298E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25" name="Object 21">
            <a:extLst>
              <a:ext uri="{FF2B5EF4-FFF2-40B4-BE49-F238E27FC236}">
                <a16:creationId xmlns:a16="http://schemas.microsoft.com/office/drawing/2014/main" id="{D6A62497-DC35-9984-1204-B79A741764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1295400"/>
          <a:ext cx="2438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17115" imgH="406224" progId="Equation.3">
                  <p:embed/>
                </p:oleObj>
              </mc:Choice>
              <mc:Fallback>
                <p:oleObj name="Equation" r:id="rId12" imgW="1117115" imgH="406224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95400"/>
                        <a:ext cx="24384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8" name="Rectangle 24">
            <a:extLst>
              <a:ext uri="{FF2B5EF4-FFF2-40B4-BE49-F238E27FC236}">
                <a16:creationId xmlns:a16="http://schemas.microsoft.com/office/drawing/2014/main" id="{AE1F8AE4-AAB4-6D3C-5A17-CC89A8BF7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72727" name="Object 23">
            <a:extLst>
              <a:ext uri="{FF2B5EF4-FFF2-40B4-BE49-F238E27FC236}">
                <a16:creationId xmlns:a16="http://schemas.microsoft.com/office/drawing/2014/main" id="{53A7B3AB-BCD3-13DF-D0D6-5C93E2FF2A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23622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77900" imgH="457200" progId="Equation.3">
                  <p:embed/>
                </p:oleObj>
              </mc:Choice>
              <mc:Fallback>
                <p:oleObj name="Equation" r:id="rId14" imgW="977900" imgH="457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62200"/>
                        <a:ext cx="2514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9" name="Text Box 25">
            <a:extLst>
              <a:ext uri="{FF2B5EF4-FFF2-40B4-BE49-F238E27FC236}">
                <a16:creationId xmlns:a16="http://schemas.microsoft.com/office/drawing/2014/main" id="{FB60ACFB-8170-194C-87AC-B8DD907E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3236913"/>
            <a:ext cx="23018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= 14.5 cm (3 SF)</a:t>
            </a:r>
          </a:p>
        </p:txBody>
      </p:sp>
      <p:sp>
        <p:nvSpPr>
          <p:cNvPr id="72731" name="Text Box 27">
            <a:extLst>
              <a:ext uri="{FF2B5EF4-FFF2-40B4-BE49-F238E27FC236}">
                <a16:creationId xmlns:a16="http://schemas.microsoft.com/office/drawing/2014/main" id="{54E58DFD-C24E-E995-81BC-234C57465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1000"/>
            <a:ext cx="286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ANSWER PROBLEM 2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266</TotalTime>
  <Words>645</Words>
  <Application>Microsoft Office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Wingdings</vt:lpstr>
      <vt:lpstr>Times New Roman</vt:lpstr>
      <vt:lpstr>Verdana</vt:lpstr>
      <vt:lpstr>Symbol</vt:lpstr>
      <vt:lpstr>Bauhaus 93</vt:lpstr>
      <vt:lpstr>Proposal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and Cosine rule</dc:title>
  <dc:creator>APG</dc:creator>
  <cp:lastModifiedBy>Nayan GRIFFITHS</cp:lastModifiedBy>
  <cp:revision>13</cp:revision>
  <dcterms:created xsi:type="dcterms:W3CDTF">2007-12-06T07:10:58Z</dcterms:created>
  <dcterms:modified xsi:type="dcterms:W3CDTF">2023-03-12T17:45:14Z</dcterms:modified>
</cp:coreProperties>
</file>